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6" r:id="rId1"/>
  </p:sldMasterIdLst>
  <p:notesMasterIdLst>
    <p:notesMasterId r:id="rId31"/>
  </p:notesMasterIdLst>
  <p:sldIdLst>
    <p:sldId id="256" r:id="rId2"/>
    <p:sldId id="257" r:id="rId3"/>
    <p:sldId id="258" r:id="rId4"/>
    <p:sldId id="271" r:id="rId5"/>
    <p:sldId id="259" r:id="rId6"/>
    <p:sldId id="260" r:id="rId7"/>
    <p:sldId id="270" r:id="rId8"/>
    <p:sldId id="263" r:id="rId9"/>
    <p:sldId id="264" r:id="rId10"/>
    <p:sldId id="265" r:id="rId11"/>
    <p:sldId id="286" r:id="rId12"/>
    <p:sldId id="266" r:id="rId13"/>
    <p:sldId id="267" r:id="rId14"/>
    <p:sldId id="268" r:id="rId15"/>
    <p:sldId id="272" r:id="rId16"/>
    <p:sldId id="273" r:id="rId17"/>
    <p:sldId id="274" r:id="rId18"/>
    <p:sldId id="275" r:id="rId19"/>
    <p:sldId id="276" r:id="rId20"/>
    <p:sldId id="277" r:id="rId21"/>
    <p:sldId id="278" r:id="rId22"/>
    <p:sldId id="279" r:id="rId23"/>
    <p:sldId id="282" r:id="rId24"/>
    <p:sldId id="283" r:id="rId25"/>
    <p:sldId id="280" r:id="rId26"/>
    <p:sldId id="281" r:id="rId27"/>
    <p:sldId id="284" r:id="rId28"/>
    <p:sldId id="285" r:id="rId29"/>
    <p:sldId id="287"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1152" y="5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2C78BEE-1D96-4C8A-BE4C-07305F50FCF8}" type="datetimeFigureOut">
              <a:rPr lang="en-US" smtClean="0"/>
              <a:t>08-Jul-18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7A02D57-31B3-4A05-90A0-CAE039613593}" type="slidenum">
              <a:rPr lang="en-US" smtClean="0"/>
              <a:t>‹#›</a:t>
            </a:fld>
            <a:endParaRPr lang="en-US"/>
          </a:p>
        </p:txBody>
      </p:sp>
    </p:spTree>
    <p:extLst>
      <p:ext uri="{BB962C8B-B14F-4D97-AF65-F5344CB8AC3E}">
        <p14:creationId xmlns:p14="http://schemas.microsoft.com/office/powerpoint/2010/main" val="5827883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7A02D57-31B3-4A05-90A0-CAE039613593}" type="slidenum">
              <a:rPr lang="en-US" smtClean="0"/>
              <a:t>29</a:t>
            </a:fld>
            <a:endParaRPr lang="en-US"/>
          </a:p>
        </p:txBody>
      </p:sp>
    </p:spTree>
    <p:extLst>
      <p:ext uri="{BB962C8B-B14F-4D97-AF65-F5344CB8AC3E}">
        <p14:creationId xmlns:p14="http://schemas.microsoft.com/office/powerpoint/2010/main" val="4457471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extLst/>
          </a:lstStyle>
          <a:p>
            <a:fld id="{1EC36DDB-07DF-4EE4-A4BB-2831443D8636}" type="datetime1">
              <a:rPr lang="en-US" smtClean="0"/>
              <a:t>08-Jul-18</a:t>
            </a:fld>
            <a:endParaRPr lang="en-US" dirty="0"/>
          </a:p>
        </p:txBody>
      </p:sp>
      <p:sp>
        <p:nvSpPr>
          <p:cNvPr id="17" name="Footer Placeholder 16"/>
          <p:cNvSpPr>
            <a:spLocks noGrp="1"/>
          </p:cNvSpPr>
          <p:nvPr>
            <p:ph type="ftr" sz="quarter" idx="11"/>
          </p:nvPr>
        </p:nvSpPr>
        <p:spPr/>
        <p:txBody>
          <a:bodyPr/>
          <a:lstStyle>
            <a:extLst/>
          </a:lstStyle>
          <a:p>
            <a:r>
              <a:rPr lang="en-US" smtClean="0"/>
              <a:t>DEPARTMENT OF BIOCHEMISTRY, SJC, TRICHY</a:t>
            </a:r>
            <a:endParaRPr lang="en-US" dirty="0"/>
          </a:p>
        </p:txBody>
      </p:sp>
      <p:sp>
        <p:nvSpPr>
          <p:cNvPr id="29" name="Slide Number Placeholder 28"/>
          <p:cNvSpPr>
            <a:spLocks noGrp="1"/>
          </p:cNvSpPr>
          <p:nvPr>
            <p:ph type="sldNum" sz="quarter" idx="12"/>
          </p:nvPr>
        </p:nvSpPr>
        <p:spPr/>
        <p:txBody>
          <a:bodyPr/>
          <a:lstStyle>
            <a:extLst/>
          </a:lstStyle>
          <a:p>
            <a:fld id="{B6F15528-21DE-4FAA-801E-634DDDAF4B2B}" type="slidenum">
              <a:rPr lang="en-US" smtClean="0"/>
              <a:pPr/>
              <a:t>‹#›</a:t>
            </a:fld>
            <a:endParaRPr lang="en-US" dirty="0"/>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Titl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109CB0F-9A11-41B3-A210-3505EA4EC264}" type="datetime1">
              <a:rPr lang="en-US" smtClean="0"/>
              <a:t>08-Jul-18</a:t>
            </a:fld>
            <a:endParaRPr lang="en-US" dirty="0"/>
          </a:p>
        </p:txBody>
      </p:sp>
      <p:sp>
        <p:nvSpPr>
          <p:cNvPr id="5" name="Footer Placeholder 4"/>
          <p:cNvSpPr>
            <a:spLocks noGrp="1"/>
          </p:cNvSpPr>
          <p:nvPr>
            <p:ph type="ftr" sz="quarter" idx="11"/>
          </p:nvPr>
        </p:nvSpPr>
        <p:spPr/>
        <p:txBody>
          <a:bodyPr/>
          <a:lstStyle>
            <a:extLst/>
          </a:lstStyle>
          <a:p>
            <a:r>
              <a:rPr lang="en-US" smtClean="0"/>
              <a:t>DEPARTMENT OF BIOCHEMISTRY, SJC, TRICHY</a:t>
            </a:r>
            <a:endParaRPr lang="en-US" dirty="0"/>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981200" cy="5851525"/>
          </a:xfrm>
        </p:spPr>
        <p:txBody>
          <a:bodyPr vert="eaVert" anchor="ct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39"/>
            <a:ext cx="58674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7E68E8C-47B6-4FDE-8334-07C04164F7E4}" type="datetime1">
              <a:rPr lang="en-US" smtClean="0"/>
              <a:t>08-Jul-18</a:t>
            </a:fld>
            <a:endParaRPr lang="en-US" dirty="0"/>
          </a:p>
        </p:txBody>
      </p:sp>
      <p:sp>
        <p:nvSpPr>
          <p:cNvPr id="5" name="Footer Placeholder 4"/>
          <p:cNvSpPr>
            <a:spLocks noGrp="1"/>
          </p:cNvSpPr>
          <p:nvPr>
            <p:ph type="ftr" sz="quarter" idx="11"/>
          </p:nvPr>
        </p:nvSpPr>
        <p:spPr/>
        <p:txBody>
          <a:bodyPr/>
          <a:lstStyle>
            <a:extLst/>
          </a:lstStyle>
          <a:p>
            <a:r>
              <a:rPr lang="en-US" smtClean="0"/>
              <a:t>DEPARTMENT OF BIOCHEMISTRY, SJC, TRICHY</a:t>
            </a:r>
            <a:endParaRPr lang="en-US" dirty="0"/>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F085D54-B8A5-46D6-B226-927DE04E1DF8}" type="datetime1">
              <a:rPr lang="en-US" smtClean="0"/>
              <a:t>08-Jul-18</a:t>
            </a:fld>
            <a:endParaRPr lang="en-US" dirty="0"/>
          </a:p>
        </p:txBody>
      </p:sp>
      <p:sp>
        <p:nvSpPr>
          <p:cNvPr id="5" name="Footer Placeholder 4"/>
          <p:cNvSpPr>
            <a:spLocks noGrp="1"/>
          </p:cNvSpPr>
          <p:nvPr>
            <p:ph type="ftr" sz="quarter" idx="11"/>
          </p:nvPr>
        </p:nvSpPr>
        <p:spPr/>
        <p:txBody>
          <a:bodyPr/>
          <a:lstStyle>
            <a:extLst/>
          </a:lstStyle>
          <a:p>
            <a:r>
              <a:rPr lang="en-US" smtClean="0"/>
              <a:t>DEPARTMENT OF BIOCHEMISTRY, SJC, TRICHY</a:t>
            </a:r>
            <a:endParaRPr lang="en-US" dirty="0"/>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4" name="Freeform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5" name="Freeform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3" name="Freeform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6" name="Freeform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7" name="Freeform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8" name="Freeform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9" name="Freeform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0" name="Freeform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1" name="Freeform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2" name="Freeform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3" name="Freeform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4" name="Freeform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5" name="Freeform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6" name="Freeform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7" name="Freeform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3" name="Text Placeholder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EC7A0BA2-73F0-4004-86E6-177BFF34A53E}" type="datetime1">
              <a:rPr lang="en-US" smtClean="0"/>
              <a:t>08-Jul-18</a:t>
            </a:fld>
            <a:endParaRPr lang="en-US" dirty="0"/>
          </a:p>
        </p:txBody>
      </p:sp>
      <p:sp>
        <p:nvSpPr>
          <p:cNvPr id="5" name="Footer Placeholder 4"/>
          <p:cNvSpPr>
            <a:spLocks noGrp="1"/>
          </p:cNvSpPr>
          <p:nvPr>
            <p:ph type="ftr" sz="quarter" idx="11"/>
          </p:nvPr>
        </p:nvSpPr>
        <p:spPr/>
        <p:txBody>
          <a:bodyPr/>
          <a:lstStyle>
            <a:extLst/>
          </a:lstStyle>
          <a:p>
            <a:r>
              <a:rPr lang="en-US" smtClean="0"/>
              <a:t>DEPARTMENT OF BIOCHEMISTRY, SJC, TRICHY</a:t>
            </a:r>
            <a:endParaRPr lang="en-US" dirty="0"/>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dirty="0"/>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Titl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n-US" smtClean="0"/>
              <a:t>Click to edit Master title style</a:t>
            </a:r>
            <a:endParaRPr kumimoji="0" lang="en-US"/>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9144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3D0FCF6B-454C-40ED-A2D4-574F929FAC73}" type="datetime1">
              <a:rPr lang="en-US" smtClean="0"/>
              <a:t>08-Jul-18</a:t>
            </a:fld>
            <a:endParaRPr lang="en-US" dirty="0"/>
          </a:p>
        </p:txBody>
      </p:sp>
      <p:sp>
        <p:nvSpPr>
          <p:cNvPr id="6" name="Footer Placeholder 5"/>
          <p:cNvSpPr>
            <a:spLocks noGrp="1"/>
          </p:cNvSpPr>
          <p:nvPr>
            <p:ph type="ftr" sz="quarter" idx="11"/>
          </p:nvPr>
        </p:nvSpPr>
        <p:spPr/>
        <p:txBody>
          <a:bodyPr/>
          <a:lstStyle>
            <a:extLst/>
          </a:lstStyle>
          <a:p>
            <a:r>
              <a:rPr lang="en-US" smtClean="0"/>
              <a:t>DEPARTMENT OF BIOCHEMISTRY, SJC, TRICHY</a:t>
            </a:r>
            <a:endParaRPr lang="en-US" dirty="0"/>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Title 1"/>
          <p:cNvSpPr>
            <a:spLocks noGrp="1"/>
          </p:cNvSpPr>
          <p:nvPr>
            <p:ph type="title"/>
          </p:nvPr>
        </p:nvSpPr>
        <p:spPr>
          <a:xfrm>
            <a:off x="504824" y="512064"/>
            <a:ext cx="7772400" cy="914400"/>
          </a:xfrm>
        </p:spPr>
        <p:txBody>
          <a:bodyPr anchor="t"/>
          <a:lstStyle>
            <a:lvl1pPr>
              <a:defRPr sz="400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08A4A9AD-4927-4779-840D-56DF71A88461}" type="datetime1">
              <a:rPr lang="en-US" smtClean="0"/>
              <a:t>08-Jul-18</a:t>
            </a:fld>
            <a:endParaRPr lang="en-US" dirty="0"/>
          </a:p>
        </p:txBody>
      </p:sp>
      <p:sp>
        <p:nvSpPr>
          <p:cNvPr id="8" name="Footer Placeholder 7"/>
          <p:cNvSpPr>
            <a:spLocks noGrp="1"/>
          </p:cNvSpPr>
          <p:nvPr>
            <p:ph type="ftr" sz="quarter" idx="11"/>
          </p:nvPr>
        </p:nvSpPr>
        <p:spPr/>
        <p:txBody>
          <a:bodyPr/>
          <a:lstStyle>
            <a:extLst/>
          </a:lstStyle>
          <a:p>
            <a:r>
              <a:rPr lang="en-US" smtClean="0"/>
              <a:t>DEPARTMENT OF BIOCHEMISTRY, SJC, TRICHY</a:t>
            </a:r>
            <a:endParaRPr lang="en-US" dirty="0"/>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dirty="0"/>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9C0287F4-E649-40B3-AED9-A89EDE2FCFE9}" type="datetime1">
              <a:rPr lang="en-US" smtClean="0"/>
              <a:t>08-Jul-18</a:t>
            </a:fld>
            <a:endParaRPr lang="en-US" dirty="0"/>
          </a:p>
        </p:txBody>
      </p:sp>
      <p:sp>
        <p:nvSpPr>
          <p:cNvPr id="4" name="Footer Placeholder 3"/>
          <p:cNvSpPr>
            <a:spLocks noGrp="1"/>
          </p:cNvSpPr>
          <p:nvPr>
            <p:ph type="ftr" sz="quarter" idx="11"/>
          </p:nvPr>
        </p:nvSpPr>
        <p:spPr/>
        <p:txBody>
          <a:bodyPr/>
          <a:lstStyle>
            <a:extLst/>
          </a:lstStyle>
          <a:p>
            <a:r>
              <a:rPr lang="en-US" smtClean="0"/>
              <a:t>DEPARTMENT OF BIOCHEMISTRY, SJC, TRICHY</a:t>
            </a:r>
            <a:endParaRPr lang="en-US" dirty="0"/>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BD3038DC-073B-461C-8453-BE87504C99D2}" type="datetime1">
              <a:rPr lang="en-US" smtClean="0"/>
              <a:t>08-Jul-18</a:t>
            </a:fld>
            <a:endParaRPr lang="en-US" dirty="0"/>
          </a:p>
        </p:txBody>
      </p:sp>
      <p:sp>
        <p:nvSpPr>
          <p:cNvPr id="3" name="Footer Placeholder 2"/>
          <p:cNvSpPr>
            <a:spLocks noGrp="1"/>
          </p:cNvSpPr>
          <p:nvPr>
            <p:ph type="ftr" sz="quarter" idx="11"/>
          </p:nvPr>
        </p:nvSpPr>
        <p:spPr/>
        <p:txBody>
          <a:bodyPr/>
          <a:lstStyle>
            <a:extLst/>
          </a:lstStyle>
          <a:p>
            <a:r>
              <a:rPr lang="en-US" smtClean="0"/>
              <a:t>DEPARTMENT OF BIOCHEMISTRY, SJC, TRICHY</a:t>
            </a:r>
            <a:endParaRPr lang="en-US" dirty="0"/>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l">
              <a:buNone/>
              <a:defRPr sz="3600" b="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85E63F0-103A-4EFB-856C-A6FE68E8DC27}" type="datetime1">
              <a:rPr lang="en-US" smtClean="0"/>
              <a:t>08-Jul-18</a:t>
            </a:fld>
            <a:endParaRPr lang="en-US" dirty="0"/>
          </a:p>
        </p:txBody>
      </p:sp>
      <p:sp>
        <p:nvSpPr>
          <p:cNvPr id="6" name="Footer Placeholder 5"/>
          <p:cNvSpPr>
            <a:spLocks noGrp="1"/>
          </p:cNvSpPr>
          <p:nvPr>
            <p:ph type="ftr" sz="quarter" idx="11"/>
          </p:nvPr>
        </p:nvSpPr>
        <p:spPr/>
        <p:txBody>
          <a:bodyPr/>
          <a:lstStyle>
            <a:extLst/>
          </a:lstStyle>
          <a:p>
            <a:r>
              <a:rPr lang="en-US" smtClean="0"/>
              <a:t>DEPARTMENT OF BIOCHEMISTRY, SJC, TRICHY</a:t>
            </a:r>
            <a:endParaRPr lang="en-US" dirty="0"/>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cxnSp>
        <p:nvCxnSpPr>
          <p:cNvPr id="9" name="Straight Connector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 9"/>
          <p:cNvGrpSpPr/>
          <p:nvPr/>
        </p:nvGrpSpPr>
        <p:grpSpPr>
          <a:xfrm rot="5400000">
            <a:off x="8514581" y="1219200"/>
            <a:ext cx="132763" cy="128466"/>
            <a:chOff x="6668087" y="1297746"/>
            <a:chExt cx="161840" cy="156602"/>
          </a:xfrm>
        </p:grpSpPr>
        <p:cxnSp>
          <p:nvCxnSpPr>
            <p:cNvPr id="15" name="Straight Connector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n-US" dirty="0" smtClean="0"/>
              <a:t>Click icon to add picture</a:t>
            </a:r>
            <a:endParaRPr kumimoji="0" lang="en-US" dirty="0"/>
          </a:p>
        </p:txBody>
      </p:sp>
      <p:sp>
        <p:nvSpPr>
          <p:cNvPr id="4" name="Text Placeholder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grpSp>
        <p:nvGrpSpPr>
          <p:cNvPr id="14" name="Group 13"/>
          <p:cNvGrpSpPr/>
          <p:nvPr/>
        </p:nvGrpSpPr>
        <p:grpSpPr>
          <a:xfrm rot="5400000">
            <a:off x="8666981" y="1371600"/>
            <a:ext cx="132763" cy="128466"/>
            <a:chOff x="6668087" y="1297746"/>
            <a:chExt cx="161840" cy="156602"/>
          </a:xfrm>
        </p:grpSpPr>
        <p:cxnSp>
          <p:nvCxnSpPr>
            <p:cNvPr id="11" name="Straight Connector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rot="5400000">
            <a:off x="8320088" y="1474763"/>
            <a:ext cx="132763" cy="128466"/>
            <a:chOff x="6668087" y="1297746"/>
            <a:chExt cx="161840" cy="156602"/>
          </a:xfrm>
        </p:grpSpPr>
        <p:cxnSp>
          <p:nvCxnSpPr>
            <p:cNvPr id="19" name="Straight Connector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Date Placeholder 4"/>
          <p:cNvSpPr>
            <a:spLocks noGrp="1"/>
          </p:cNvSpPr>
          <p:nvPr>
            <p:ph type="dt" sz="half" idx="10"/>
          </p:nvPr>
        </p:nvSpPr>
        <p:spPr>
          <a:xfrm>
            <a:off x="6477000" y="55499"/>
            <a:ext cx="2133600" cy="365125"/>
          </a:xfrm>
        </p:spPr>
        <p:txBody>
          <a:bodyPr/>
          <a:lstStyle>
            <a:extLst/>
          </a:lstStyle>
          <a:p>
            <a:fld id="{765A590D-7296-4B74-8F53-C01159D51C95}" type="datetime1">
              <a:rPr lang="en-US" smtClean="0"/>
              <a:t>08-Jul-18</a:t>
            </a:fld>
            <a:endParaRPr lang="en-US" dirty="0"/>
          </a:p>
        </p:txBody>
      </p:sp>
      <p:sp>
        <p:nvSpPr>
          <p:cNvPr id="6" name="Footer Placeholder 5"/>
          <p:cNvSpPr>
            <a:spLocks noGrp="1"/>
          </p:cNvSpPr>
          <p:nvPr>
            <p:ph type="ftr" sz="quarter" idx="11"/>
          </p:nvPr>
        </p:nvSpPr>
        <p:spPr>
          <a:xfrm>
            <a:off x="914400" y="55499"/>
            <a:ext cx="5562600" cy="365125"/>
          </a:xfrm>
        </p:spPr>
        <p:txBody>
          <a:bodyPr/>
          <a:lstStyle>
            <a:extLst/>
          </a:lstStyle>
          <a:p>
            <a:r>
              <a:rPr lang="en-US" smtClean="0"/>
              <a:t>DEPARTMENT OF BIOCHEMISTRY, SJC, TRICHY</a:t>
            </a:r>
            <a:endParaRPr lang="en-US" dirty="0"/>
          </a:p>
        </p:txBody>
      </p:sp>
      <p:sp>
        <p:nvSpPr>
          <p:cNvPr id="7" name="Slide Number Placeholder 6"/>
          <p:cNvSpPr>
            <a:spLocks noGrp="1"/>
          </p:cNvSpPr>
          <p:nvPr>
            <p:ph type="sldNum" sz="quarter" idx="12"/>
          </p:nvPr>
        </p:nvSpPr>
        <p:spPr>
          <a:xfrm>
            <a:off x="8610600" y="55499"/>
            <a:ext cx="457200" cy="365125"/>
          </a:xfrm>
        </p:spPr>
        <p:txBody>
          <a:bodyPr/>
          <a:lstStyle>
            <a:extLst/>
          </a:lstStyle>
          <a:p>
            <a:fld id="{B6F15528-21DE-4FAA-801E-634DDDAF4B2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Title Placeholder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33C0A43A-5F9F-4476-BBAE-3D39E14D6AA8}" type="datetime1">
              <a:rPr lang="en-US" smtClean="0"/>
              <a:t>08-Jul-18</a:t>
            </a:fld>
            <a:endParaRPr lang="en-US" dirty="0"/>
          </a:p>
        </p:txBody>
      </p:sp>
      <p:sp>
        <p:nvSpPr>
          <p:cNvPr id="3" name="Footer Placeholder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r>
              <a:rPr lang="en-US" smtClean="0"/>
              <a:t>DEPARTMENT OF BIOCHEMISTRY, SJC, TRICHY</a:t>
            </a:r>
            <a:endParaRPr lang="en-US" dirty="0"/>
          </a:p>
        </p:txBody>
      </p:sp>
      <p:sp>
        <p:nvSpPr>
          <p:cNvPr id="23" name="Slide Number Placeholder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B6F15528-21DE-4FAA-801E-634DDDAF4B2B}" type="slidenum">
              <a:rPr lang="en-US" smtClean="0"/>
              <a:pPr/>
              <a:t>‹#›</a:t>
            </a:fld>
            <a:endParaRPr lang="en-US" dirty="0"/>
          </a:p>
        </p:txBody>
      </p:sp>
    </p:spTree>
  </p:cSld>
  <p:clrMap bg1="dk1" tx1="lt1" bg2="dk2" tx2="lt2" accent1="accent1" accent2="accent2" accent3="accent3" accent4="accent4" accent5="accent5" accent6="accent6" hlink="hlink" folHlink="folHlink"/>
  <p:sldLayoutIdLst>
    <p:sldLayoutId id="2147483747" r:id="rId1"/>
    <p:sldLayoutId id="2147483748" r:id="rId2"/>
    <p:sldLayoutId id="2147483749" r:id="rId3"/>
    <p:sldLayoutId id="2147483750" r:id="rId4"/>
    <p:sldLayoutId id="2147483751" r:id="rId5"/>
    <p:sldLayoutId id="2147483752" r:id="rId6"/>
    <p:sldLayoutId id="2147483753" r:id="rId7"/>
    <p:sldLayoutId id="2147483754" r:id="rId8"/>
    <p:sldLayoutId id="2147483755" r:id="rId9"/>
    <p:sldLayoutId id="2147483756" r:id="rId10"/>
    <p:sldLayoutId id="2147483757" r:id="rId11"/>
  </p:sldLayoutIdLst>
  <p:hf sldNum="0" hdr="0" dt="0"/>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444496"/>
            <a:ext cx="7772400" cy="1975104"/>
          </a:xfrm>
        </p:spPr>
        <p:txBody>
          <a:bodyPr>
            <a:normAutofit/>
          </a:bodyPr>
          <a:lstStyle/>
          <a:p>
            <a:r>
              <a:rPr lang="en-US" dirty="0" smtClean="0">
                <a:solidFill>
                  <a:srgbClr val="FFC000"/>
                </a:solidFill>
                <a:latin typeface="Bradley Hand ITC" pitchFamily="66" charset="0"/>
              </a:rPr>
              <a:t>AVIATION AND DEEP SEA PHYSIOLOGY</a:t>
            </a:r>
            <a:endParaRPr lang="en-US" dirty="0">
              <a:solidFill>
                <a:srgbClr val="FFC000"/>
              </a:solidFill>
              <a:latin typeface="Bradley Hand ITC" pitchFamily="66" charset="0"/>
            </a:endParaRPr>
          </a:p>
        </p:txBody>
      </p:sp>
      <p:sp>
        <p:nvSpPr>
          <p:cNvPr id="3" name="Subtitle 2"/>
          <p:cNvSpPr>
            <a:spLocks noGrp="1"/>
          </p:cNvSpPr>
          <p:nvPr>
            <p:ph type="subTitle" idx="1"/>
          </p:nvPr>
        </p:nvSpPr>
        <p:spPr>
          <a:xfrm>
            <a:off x="3124200" y="4724400"/>
            <a:ext cx="5867400" cy="1508760"/>
          </a:xfrm>
        </p:spPr>
        <p:txBody>
          <a:bodyPr>
            <a:normAutofit fontScale="25000" lnSpcReduction="20000"/>
          </a:bodyPr>
          <a:lstStyle/>
          <a:p>
            <a:r>
              <a:rPr lang="en-US" b="1" dirty="0" smtClean="0">
                <a:latin typeface="Bradley Hand ITC" pitchFamily="66" charset="0"/>
                <a:cs typeface="Arial" pitchFamily="34" charset="0"/>
              </a:rPr>
              <a:t>			</a:t>
            </a:r>
            <a:endParaRPr lang="en-US" b="1" dirty="0" smtClean="0">
              <a:latin typeface="Bradley Hand ITC" pitchFamily="66" charset="0"/>
              <a:cs typeface="Arial" pitchFamily="34" charset="0"/>
            </a:endParaRPr>
          </a:p>
          <a:p>
            <a:endParaRPr lang="en-US" b="1" dirty="0">
              <a:latin typeface="Bradley Hand ITC" pitchFamily="66" charset="0"/>
              <a:cs typeface="Arial" pitchFamily="34" charset="0"/>
            </a:endParaRPr>
          </a:p>
          <a:p>
            <a:endParaRPr lang="en-US" b="1" dirty="0" smtClean="0">
              <a:latin typeface="Bradley Hand ITC" pitchFamily="66" charset="0"/>
              <a:cs typeface="Arial" pitchFamily="34" charset="0"/>
            </a:endParaRPr>
          </a:p>
          <a:p>
            <a:r>
              <a:rPr lang="en-US" sz="12800" b="1" dirty="0" smtClean="0">
                <a:latin typeface="Bradley Hand ITC" pitchFamily="66" charset="0"/>
                <a:cs typeface="Arial" pitchFamily="34" charset="0"/>
              </a:rPr>
              <a:t>CLASS: I M.SC.,</a:t>
            </a:r>
          </a:p>
          <a:p>
            <a:r>
              <a:rPr lang="en-US" sz="12800" b="1" dirty="0" smtClean="0">
                <a:latin typeface="Bradley Hand ITC" pitchFamily="66" charset="0"/>
                <a:cs typeface="Arial" pitchFamily="34" charset="0"/>
              </a:rPr>
              <a:t>UNIT: 5</a:t>
            </a:r>
          </a:p>
          <a:p>
            <a:r>
              <a:rPr lang="en-US" sz="12800" b="1" dirty="0" smtClean="0">
                <a:latin typeface="Bradley Hand ITC" pitchFamily="66" charset="0"/>
                <a:cs typeface="Arial" pitchFamily="34" charset="0"/>
              </a:rPr>
              <a:t>PREPARED BY: A. BENNO</a:t>
            </a:r>
            <a:endParaRPr lang="en-US" sz="12800" b="1" dirty="0">
              <a:latin typeface="Bradley Hand ITC" pitchFamily="66" charset="0"/>
              <a:cs typeface="Arial" pitchFamily="34" charset="0"/>
            </a:endParaRPr>
          </a:p>
        </p:txBody>
      </p:sp>
      <p:sp>
        <p:nvSpPr>
          <p:cNvPr id="4" name="Footer Placeholder 3"/>
          <p:cNvSpPr>
            <a:spLocks noGrp="1"/>
          </p:cNvSpPr>
          <p:nvPr>
            <p:ph type="ftr" sz="quarter" idx="11"/>
          </p:nvPr>
        </p:nvSpPr>
        <p:spPr/>
        <p:txBody>
          <a:bodyPr/>
          <a:lstStyle/>
          <a:p>
            <a:r>
              <a:rPr lang="en-US" smtClean="0"/>
              <a:t>DEPARTMENT OF BIOCHEMISTRY, SJC, TRICHY</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838200"/>
            <a:ext cx="8763000" cy="914400"/>
          </a:xfrm>
        </p:spPr>
        <p:txBody>
          <a:bodyPr/>
          <a:lstStyle/>
          <a:p>
            <a:pPr algn="ctr"/>
            <a:r>
              <a:rPr lang="en-US" sz="2400" b="1" dirty="0" smtClean="0"/>
              <a:t>Natural Acclimatization of Native Human Beings Living at High Altitudes</a:t>
            </a:r>
            <a:endParaRPr lang="en-US" sz="2400" dirty="0"/>
          </a:p>
        </p:txBody>
      </p:sp>
      <p:sp>
        <p:nvSpPr>
          <p:cNvPr id="3" name="Content Placeholder 2"/>
          <p:cNvSpPr>
            <a:spLocks noGrp="1"/>
          </p:cNvSpPr>
          <p:nvPr>
            <p:ph idx="1"/>
          </p:nvPr>
        </p:nvSpPr>
        <p:spPr>
          <a:xfrm>
            <a:off x="914400" y="1752600"/>
            <a:ext cx="7239000" cy="4755360"/>
          </a:xfrm>
        </p:spPr>
        <p:txBody>
          <a:bodyPr>
            <a:normAutofit/>
          </a:bodyPr>
          <a:lstStyle/>
          <a:p>
            <a:pPr algn="just">
              <a:buNone/>
            </a:pPr>
            <a:r>
              <a:rPr lang="en-US" sz="2400" dirty="0" smtClean="0"/>
              <a:t>		Many native human beings in the Andes and in the Himalayas live at altitudes above 13,000 feet—one group in the Peruvian Andes lives at an altitude of 17,500 feet and works a mine at an altitude of 19,000 feet. </a:t>
            </a:r>
            <a:endParaRPr lang="en-US" sz="2400" dirty="0" smtClean="0"/>
          </a:p>
          <a:p>
            <a:pPr algn="just">
              <a:buNone/>
            </a:pPr>
            <a:r>
              <a:rPr lang="en-US" sz="2400" dirty="0"/>
              <a:t>	</a:t>
            </a:r>
            <a:r>
              <a:rPr lang="en-US" sz="2400" dirty="0" smtClean="0"/>
              <a:t>	</a:t>
            </a:r>
            <a:r>
              <a:rPr lang="en-US" sz="2400" dirty="0" smtClean="0"/>
              <a:t>Many </a:t>
            </a:r>
            <a:r>
              <a:rPr lang="en-US" sz="2400" dirty="0" smtClean="0"/>
              <a:t>of these natives are born at these altitudes and live there all their lives. In all aspects of acclimatization, the natives are superior to even the best acclimatized lowlanders, even though the lowlanders might also have lived at high altitudes for 10 or more years.  </a:t>
            </a:r>
            <a:endParaRPr lang="en-US" sz="2400" dirty="0" smtClean="0"/>
          </a:p>
          <a:p>
            <a:pPr algn="just">
              <a:buNone/>
            </a:pPr>
            <a:r>
              <a:rPr lang="en-US" sz="2400" dirty="0"/>
              <a:t>	</a:t>
            </a:r>
            <a:r>
              <a:rPr lang="en-US" sz="2400" dirty="0" smtClean="0"/>
              <a:t>	</a:t>
            </a:r>
            <a:endParaRPr lang="en-US" sz="2400" dirty="0"/>
          </a:p>
        </p:txBody>
      </p:sp>
      <p:sp>
        <p:nvSpPr>
          <p:cNvPr id="4" name="Footer Placeholder 3"/>
          <p:cNvSpPr>
            <a:spLocks noGrp="1"/>
          </p:cNvSpPr>
          <p:nvPr>
            <p:ph type="ftr" sz="quarter" idx="11"/>
          </p:nvPr>
        </p:nvSpPr>
        <p:spPr/>
        <p:txBody>
          <a:bodyPr/>
          <a:lstStyle/>
          <a:p>
            <a:r>
              <a:rPr lang="en-US" smtClean="0"/>
              <a:t>DEPARTMENT OF BIOCHEMISTRY, SJC, TRICHY</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838200"/>
            <a:ext cx="7772400" cy="4572000"/>
          </a:xfrm>
        </p:spPr>
        <p:txBody>
          <a:bodyPr/>
          <a:lstStyle/>
          <a:p>
            <a:pPr marL="68580" indent="0">
              <a:buNone/>
            </a:pPr>
            <a:r>
              <a:rPr lang="en-US" sz="3200" dirty="0" smtClean="0"/>
              <a:t>	Acclimatization </a:t>
            </a:r>
            <a:r>
              <a:rPr lang="en-US" sz="3200" dirty="0"/>
              <a:t>of the natives begins in infancy. The chest size, especially, is greatly increased, whereas the body size is somewhat decreased, giving a high ratio of </a:t>
            </a:r>
            <a:r>
              <a:rPr lang="en-US" sz="3200" dirty="0" err="1"/>
              <a:t>ventilatory</a:t>
            </a:r>
            <a:r>
              <a:rPr lang="en-US" sz="3200" dirty="0"/>
              <a:t> capacity to body mass. </a:t>
            </a:r>
            <a:endParaRPr lang="en-US" sz="3200" dirty="0" smtClean="0"/>
          </a:p>
          <a:p>
            <a:pPr marL="68580" indent="0">
              <a:buNone/>
            </a:pPr>
            <a:r>
              <a:rPr lang="en-US" sz="3200" dirty="0" smtClean="0"/>
              <a:t>	In </a:t>
            </a:r>
            <a:r>
              <a:rPr lang="en-US" sz="3200" dirty="0"/>
              <a:t>addition, their hearts, which from birth onward pump extra amounts of cardiac output, are considerably larger than the hearts of lowlanders.</a:t>
            </a:r>
            <a:endParaRPr lang="en-US" dirty="0"/>
          </a:p>
        </p:txBody>
      </p:sp>
      <p:sp>
        <p:nvSpPr>
          <p:cNvPr id="4" name="Footer Placeholder 3"/>
          <p:cNvSpPr>
            <a:spLocks noGrp="1"/>
          </p:cNvSpPr>
          <p:nvPr>
            <p:ph type="ftr" sz="quarter" idx="11"/>
          </p:nvPr>
        </p:nvSpPr>
        <p:spPr/>
        <p:txBody>
          <a:bodyPr/>
          <a:lstStyle/>
          <a:p>
            <a:r>
              <a:rPr lang="en-US" smtClean="0"/>
              <a:t>DEPARTMENT OF BIOCHEMISTRY, SJC, TRICHY</a:t>
            </a:r>
            <a:endParaRPr lang="en-US" dirty="0"/>
          </a:p>
        </p:txBody>
      </p:sp>
    </p:spTree>
    <p:extLst>
      <p:ext uri="{BB962C8B-B14F-4D97-AF65-F5344CB8AC3E}">
        <p14:creationId xmlns:p14="http://schemas.microsoft.com/office/powerpoint/2010/main" val="36340204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srcRect/>
          <a:stretch>
            <a:fillRect/>
          </a:stretch>
        </p:blipFill>
        <p:spPr bwMode="auto">
          <a:xfrm>
            <a:off x="1524000" y="381000"/>
            <a:ext cx="5715000" cy="6019800"/>
          </a:xfrm>
          <a:prstGeom prst="rect">
            <a:avLst/>
          </a:prstGeom>
          <a:noFill/>
          <a:ln w="9525">
            <a:noFill/>
            <a:miter lim="800000"/>
            <a:headEnd/>
            <a:tailEnd/>
          </a:ln>
          <a:effectLst/>
        </p:spPr>
      </p:pic>
      <p:sp>
        <p:nvSpPr>
          <p:cNvPr id="2" name="Footer Placeholder 1"/>
          <p:cNvSpPr>
            <a:spLocks noGrp="1"/>
          </p:cNvSpPr>
          <p:nvPr>
            <p:ph type="ftr" sz="quarter" idx="11"/>
          </p:nvPr>
        </p:nvSpPr>
        <p:spPr/>
        <p:txBody>
          <a:bodyPr/>
          <a:lstStyle/>
          <a:p>
            <a:r>
              <a:rPr lang="en-US" smtClean="0"/>
              <a:t>DEPARTMENT OF BIOCHEMISTRY, SJC, TRICHY</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7772400" cy="6400800"/>
          </a:xfrm>
        </p:spPr>
        <p:txBody>
          <a:bodyPr>
            <a:noAutofit/>
          </a:bodyPr>
          <a:lstStyle/>
          <a:p>
            <a:r>
              <a:rPr lang="en-US" sz="2000" b="1" dirty="0" smtClean="0"/>
              <a:t>Reduced Work Capacity at High Altitudes and Positive Effect of Acclimatization</a:t>
            </a:r>
          </a:p>
          <a:p>
            <a:r>
              <a:rPr lang="en-US" sz="2000" b="1" dirty="0" smtClean="0">
                <a:solidFill>
                  <a:srgbClr val="FFFF00"/>
                </a:solidFill>
              </a:rPr>
              <a:t>Acute Mountain Sickness </a:t>
            </a:r>
            <a:r>
              <a:rPr lang="en-US" sz="2000" b="1" dirty="0" smtClean="0"/>
              <a:t>and</a:t>
            </a:r>
          </a:p>
          <a:p>
            <a:r>
              <a:rPr lang="en-US" sz="2000" b="1" dirty="0" smtClean="0">
                <a:solidFill>
                  <a:schemeClr val="accent6">
                    <a:lumMod val="40000"/>
                    <a:lumOff val="60000"/>
                  </a:schemeClr>
                </a:solidFill>
              </a:rPr>
              <a:t>High-Altitude Pulmonary Edema</a:t>
            </a:r>
          </a:p>
          <a:p>
            <a:r>
              <a:rPr lang="en-US" sz="2000" dirty="0" smtClean="0">
                <a:solidFill>
                  <a:schemeClr val="accent3">
                    <a:lumMod val="60000"/>
                    <a:lumOff val="40000"/>
                  </a:schemeClr>
                </a:solidFill>
              </a:rPr>
              <a:t>Acute cerebral edema</a:t>
            </a:r>
            <a:endParaRPr lang="en-US" sz="2000" dirty="0" smtClean="0">
              <a:solidFill>
                <a:schemeClr val="accent6">
                  <a:lumMod val="40000"/>
                  <a:lumOff val="60000"/>
                </a:schemeClr>
              </a:solidFill>
            </a:endParaRPr>
          </a:p>
          <a:p>
            <a:r>
              <a:rPr lang="en-US" sz="2000" dirty="0" smtClean="0">
                <a:solidFill>
                  <a:schemeClr val="tx1">
                    <a:lumMod val="85000"/>
                  </a:schemeClr>
                </a:solidFill>
              </a:rPr>
              <a:t>Acute pulmonary edema</a:t>
            </a:r>
          </a:p>
          <a:p>
            <a:r>
              <a:rPr lang="en-US" sz="2000" dirty="0" smtClean="0">
                <a:solidFill>
                  <a:srgbClr val="99FF33"/>
                </a:solidFill>
              </a:rPr>
              <a:t>Chronic Mountain Sickness</a:t>
            </a:r>
          </a:p>
          <a:p>
            <a:pPr lvl="1">
              <a:buNone/>
            </a:pPr>
            <a:r>
              <a:rPr lang="en-US" sz="2000" dirty="0" smtClean="0"/>
              <a:t>(1) the red cell mass and hematocrit become exceptionally high</a:t>
            </a:r>
          </a:p>
          <a:p>
            <a:pPr lvl="1">
              <a:buNone/>
            </a:pPr>
            <a:r>
              <a:rPr lang="en-US" sz="2000" dirty="0" smtClean="0"/>
              <a:t> (2) the pulmonary arterial pressure becomes elevated even more</a:t>
            </a:r>
          </a:p>
          <a:p>
            <a:pPr lvl="1">
              <a:buNone/>
            </a:pPr>
            <a:r>
              <a:rPr lang="en-US" sz="2000" dirty="0" smtClean="0"/>
              <a:t>        than the normal elevation that occurs during acclimatization,</a:t>
            </a:r>
          </a:p>
          <a:p>
            <a:pPr lvl="1">
              <a:buNone/>
            </a:pPr>
            <a:r>
              <a:rPr lang="en-US" sz="2000" dirty="0" smtClean="0"/>
              <a:t>(3) the right side of the heart becomes greatly</a:t>
            </a:r>
          </a:p>
          <a:p>
            <a:pPr lvl="1">
              <a:buNone/>
            </a:pPr>
            <a:r>
              <a:rPr lang="en-US" sz="2000" dirty="0" smtClean="0"/>
              <a:t>	enlarged,</a:t>
            </a:r>
          </a:p>
          <a:p>
            <a:pPr lvl="1">
              <a:buNone/>
            </a:pPr>
            <a:r>
              <a:rPr lang="en-US" sz="2000" dirty="0" smtClean="0"/>
              <a:t>(4) the peripheral arterial pressure begins to fall</a:t>
            </a:r>
          </a:p>
          <a:p>
            <a:pPr lvl="1">
              <a:buNone/>
            </a:pPr>
            <a:r>
              <a:rPr lang="en-US" sz="2000" dirty="0" smtClean="0"/>
              <a:t>(5) congestive heart failure ensues, and </a:t>
            </a:r>
          </a:p>
          <a:p>
            <a:pPr lvl="1">
              <a:buNone/>
            </a:pPr>
            <a:r>
              <a:rPr lang="en-US" sz="2000" dirty="0" smtClean="0"/>
              <a:t>(6) death often follows unless the person is removed to a lower</a:t>
            </a:r>
          </a:p>
          <a:p>
            <a:pPr lvl="1">
              <a:buNone/>
            </a:pPr>
            <a:r>
              <a:rPr lang="en-US" sz="2000" dirty="0" smtClean="0"/>
              <a:t>	altitude.</a:t>
            </a:r>
            <a:endParaRPr lang="en-US" sz="2000" dirty="0">
              <a:solidFill>
                <a:srgbClr val="99FF33"/>
              </a:solidFill>
            </a:endParaRPr>
          </a:p>
        </p:txBody>
      </p:sp>
      <p:sp>
        <p:nvSpPr>
          <p:cNvPr id="2" name="Footer Placeholder 1"/>
          <p:cNvSpPr>
            <a:spLocks noGrp="1"/>
          </p:cNvSpPr>
          <p:nvPr>
            <p:ph type="ftr" sz="quarter" idx="11"/>
          </p:nvPr>
        </p:nvSpPr>
        <p:spPr/>
        <p:txBody>
          <a:bodyPr/>
          <a:lstStyle/>
          <a:p>
            <a:r>
              <a:rPr lang="en-US" smtClean="0"/>
              <a:t>DEPARTMENT OF BIOCHEMISTRY, SJC, TRICHY</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76200"/>
            <a:ext cx="7772400" cy="685800"/>
          </a:xfrm>
        </p:spPr>
        <p:txBody>
          <a:bodyPr/>
          <a:lstStyle/>
          <a:p>
            <a:r>
              <a:rPr lang="en-US" sz="3600" dirty="0" smtClean="0"/>
              <a:t>Aviation and space physiology</a:t>
            </a:r>
            <a:endParaRPr lang="en-US" sz="3600" dirty="0"/>
          </a:p>
        </p:txBody>
      </p:sp>
      <p:sp>
        <p:nvSpPr>
          <p:cNvPr id="3" name="Content Placeholder 2"/>
          <p:cNvSpPr>
            <a:spLocks noGrp="1"/>
          </p:cNvSpPr>
          <p:nvPr>
            <p:ph idx="1"/>
          </p:nvPr>
        </p:nvSpPr>
        <p:spPr>
          <a:xfrm>
            <a:off x="152400" y="838200"/>
            <a:ext cx="8763000" cy="6019800"/>
          </a:xfrm>
        </p:spPr>
        <p:txBody>
          <a:bodyPr>
            <a:normAutofit/>
          </a:bodyPr>
          <a:lstStyle/>
          <a:p>
            <a:r>
              <a:rPr lang="en-US" sz="2400" dirty="0" smtClean="0"/>
              <a:t>Rapid changes in velocity and direction of motion in airplanes or spacecraft, several types of  acceleratory forces affect the body during flight.</a:t>
            </a:r>
          </a:p>
          <a:p>
            <a:r>
              <a:rPr lang="en-US" sz="2400" dirty="0" smtClean="0">
                <a:solidFill>
                  <a:srgbClr val="99FF33"/>
                </a:solidFill>
              </a:rPr>
              <a:t>Acceleratory Force—“G.” : +G and –G</a:t>
            </a:r>
          </a:p>
          <a:p>
            <a:r>
              <a:rPr lang="en-US" sz="2000" b="1" dirty="0" smtClean="0">
                <a:solidFill>
                  <a:schemeClr val="accent3">
                    <a:lumMod val="60000"/>
                    <a:lumOff val="40000"/>
                  </a:schemeClr>
                </a:solidFill>
              </a:rPr>
              <a:t>Effects of Centrifugal Acceleratory Force on the Body— (Positive G)</a:t>
            </a:r>
            <a:endParaRPr lang="en-US" sz="2000" dirty="0" smtClean="0">
              <a:solidFill>
                <a:schemeClr val="accent3">
                  <a:lumMod val="60000"/>
                  <a:lumOff val="40000"/>
                </a:schemeClr>
              </a:solidFill>
            </a:endParaRPr>
          </a:p>
          <a:p>
            <a:pPr lvl="1">
              <a:buClr>
                <a:schemeClr val="accent4">
                  <a:lumMod val="40000"/>
                  <a:lumOff val="60000"/>
                </a:schemeClr>
              </a:buClr>
            </a:pPr>
            <a:r>
              <a:rPr lang="en-US" sz="2000" dirty="0" smtClean="0">
                <a:solidFill>
                  <a:schemeClr val="accent3">
                    <a:lumMod val="60000"/>
                    <a:lumOff val="40000"/>
                  </a:schemeClr>
                </a:solidFill>
              </a:rPr>
              <a:t>The most important effect of centrifugal acceleration is on the circulatory system, because blood is mobile and can be translocated by centrifugal forces. When an aviator is subjected to positive G, blood is centrifuged toward the lowermost part of the body. </a:t>
            </a:r>
            <a:endParaRPr lang="en-US" sz="2000" dirty="0" smtClean="0">
              <a:solidFill>
                <a:schemeClr val="accent3">
                  <a:lumMod val="60000"/>
                  <a:lumOff val="40000"/>
                </a:schemeClr>
              </a:solidFill>
            </a:endParaRPr>
          </a:p>
          <a:p>
            <a:pPr lvl="1">
              <a:buClr>
                <a:schemeClr val="accent4">
                  <a:lumMod val="40000"/>
                  <a:lumOff val="60000"/>
                </a:schemeClr>
              </a:buClr>
            </a:pPr>
            <a:r>
              <a:rPr lang="en-US" sz="2000" dirty="0" smtClean="0">
                <a:solidFill>
                  <a:schemeClr val="accent3">
                    <a:lumMod val="60000"/>
                    <a:lumOff val="40000"/>
                  </a:schemeClr>
                </a:solidFill>
              </a:rPr>
              <a:t>Thus</a:t>
            </a:r>
            <a:r>
              <a:rPr lang="en-US" sz="2000" dirty="0" smtClean="0">
                <a:solidFill>
                  <a:schemeClr val="accent3">
                    <a:lumMod val="60000"/>
                    <a:lumOff val="40000"/>
                  </a:schemeClr>
                </a:solidFill>
              </a:rPr>
              <a:t>, if the centrifugal  acceleratory force is +5 G and the person is in an immobilized standing position, the pressure in the veins of the feet becomes greatly increased (to about 450 mm Hg). Both systolic and diastolic pressure varies due to increase in G force. </a:t>
            </a:r>
            <a:endParaRPr lang="en-US" sz="2000" dirty="0" smtClean="0">
              <a:solidFill>
                <a:schemeClr val="accent3">
                  <a:lumMod val="60000"/>
                  <a:lumOff val="40000"/>
                </a:schemeClr>
              </a:solidFill>
            </a:endParaRPr>
          </a:p>
          <a:p>
            <a:pPr lvl="1">
              <a:buClr>
                <a:schemeClr val="accent4">
                  <a:lumMod val="40000"/>
                  <a:lumOff val="60000"/>
                </a:schemeClr>
              </a:buClr>
            </a:pPr>
            <a:r>
              <a:rPr lang="en-US" sz="2000" dirty="0" smtClean="0">
                <a:solidFill>
                  <a:schemeClr val="accent3">
                    <a:lumMod val="60000"/>
                    <a:lumOff val="40000"/>
                  </a:schemeClr>
                </a:solidFill>
              </a:rPr>
              <a:t>Acceleration </a:t>
            </a:r>
            <a:r>
              <a:rPr lang="en-US" sz="2000" dirty="0" smtClean="0">
                <a:solidFill>
                  <a:schemeClr val="accent3">
                    <a:lumMod val="60000"/>
                    <a:lumOff val="40000"/>
                  </a:schemeClr>
                </a:solidFill>
              </a:rPr>
              <a:t>greater than 4 to 6 G causes “blackout” of vision within a few seconds and unconsciousness shortly thereafter. If this great degree of acceleration is continued, the person will die.</a:t>
            </a:r>
            <a:endParaRPr lang="en-US" sz="28800" dirty="0" smtClean="0">
              <a:solidFill>
                <a:schemeClr val="accent3">
                  <a:lumMod val="60000"/>
                  <a:lumOff val="40000"/>
                </a:schemeClr>
              </a:solidFill>
            </a:endParaRPr>
          </a:p>
          <a:p>
            <a:pPr>
              <a:buNone/>
            </a:pPr>
            <a:endParaRPr lang="en-US" sz="2400" dirty="0" smtClean="0"/>
          </a:p>
        </p:txBody>
      </p:sp>
      <p:sp>
        <p:nvSpPr>
          <p:cNvPr id="4" name="Footer Placeholder 3"/>
          <p:cNvSpPr>
            <a:spLocks noGrp="1"/>
          </p:cNvSpPr>
          <p:nvPr>
            <p:ph type="ftr" sz="quarter" idx="11"/>
          </p:nvPr>
        </p:nvSpPr>
        <p:spPr/>
        <p:txBody>
          <a:bodyPr/>
          <a:lstStyle/>
          <a:p>
            <a:r>
              <a:rPr lang="en-US" smtClean="0"/>
              <a:t>DEPARTMENT OF BIOCHEMISTRY, SJC, TRICHY</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534400" cy="6126960"/>
          </a:xfrm>
        </p:spPr>
        <p:txBody>
          <a:bodyPr/>
          <a:lstStyle/>
          <a:p>
            <a:pPr algn="just">
              <a:buNone/>
            </a:pPr>
            <a:r>
              <a:rPr lang="en-US" b="1" dirty="0" smtClean="0">
                <a:solidFill>
                  <a:srgbClr val="00B0F0"/>
                </a:solidFill>
              </a:rPr>
              <a:t>Effects on the Vertebrae. </a:t>
            </a:r>
          </a:p>
          <a:p>
            <a:pPr lvl="1" algn="just"/>
            <a:r>
              <a:rPr lang="en-US" b="1" dirty="0" smtClean="0"/>
              <a:t>Extremely high acceleratory </a:t>
            </a:r>
            <a:r>
              <a:rPr lang="en-US" dirty="0" smtClean="0"/>
              <a:t>forces for even a fraction of a second can fracture the vertebrae. The degree of positive acceleration that the average person can withstand in the sitting position before vertebral fracture occurs is about 20 G. </a:t>
            </a:r>
          </a:p>
          <a:p>
            <a:pPr lvl="1" algn="just">
              <a:buNone/>
            </a:pPr>
            <a:endParaRPr lang="en-US" dirty="0" smtClean="0"/>
          </a:p>
          <a:p>
            <a:pPr lvl="1" algn="just"/>
            <a:r>
              <a:rPr lang="en-US" dirty="0" smtClean="0">
                <a:solidFill>
                  <a:schemeClr val="accent1">
                    <a:lumMod val="75000"/>
                  </a:schemeClr>
                </a:solidFill>
              </a:rPr>
              <a:t>Negative G. </a:t>
            </a:r>
          </a:p>
          <a:p>
            <a:pPr lvl="1" algn="just">
              <a:buNone/>
            </a:pPr>
            <a:r>
              <a:rPr lang="en-US" dirty="0" smtClean="0">
                <a:solidFill>
                  <a:schemeClr val="accent1">
                    <a:lumMod val="75000"/>
                  </a:schemeClr>
                </a:solidFill>
              </a:rPr>
              <a:t>		The effects of negative G on the body are less dramatic acutely but possibly more damaging permanently than the effects of positive G.</a:t>
            </a:r>
          </a:p>
        </p:txBody>
      </p:sp>
      <p:sp>
        <p:nvSpPr>
          <p:cNvPr id="2" name="Footer Placeholder 1"/>
          <p:cNvSpPr>
            <a:spLocks noGrp="1"/>
          </p:cNvSpPr>
          <p:nvPr>
            <p:ph type="ftr" sz="quarter" idx="11"/>
          </p:nvPr>
        </p:nvSpPr>
        <p:spPr/>
        <p:txBody>
          <a:bodyPr/>
          <a:lstStyle/>
          <a:p>
            <a:r>
              <a:rPr lang="en-US" smtClean="0"/>
              <a:t>DEPARTMENT OF BIOCHEMISTRY, SJC, TRICHY</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0" y="512064"/>
            <a:ext cx="9144000" cy="914400"/>
          </a:xfrm>
        </p:spPr>
        <p:txBody>
          <a:bodyPr/>
          <a:lstStyle/>
          <a:p>
            <a:pPr algn="ctr"/>
            <a:r>
              <a:rPr lang="en-US" sz="3600" b="1" dirty="0" smtClean="0"/>
              <a:t>Protection of the Body Against Centrifugal Acceleratory</a:t>
            </a:r>
            <a:br>
              <a:rPr lang="en-US" sz="3600" b="1" dirty="0" smtClean="0"/>
            </a:br>
            <a:r>
              <a:rPr lang="en-US" sz="3600" b="1" dirty="0" smtClean="0"/>
              <a:t>Forces.</a:t>
            </a:r>
            <a:endParaRPr lang="en-US" sz="3600" dirty="0"/>
          </a:p>
        </p:txBody>
      </p:sp>
      <p:sp>
        <p:nvSpPr>
          <p:cNvPr id="3" name="Content Placeholder 2"/>
          <p:cNvSpPr>
            <a:spLocks noGrp="1"/>
          </p:cNvSpPr>
          <p:nvPr>
            <p:ph idx="1"/>
          </p:nvPr>
        </p:nvSpPr>
        <p:spPr>
          <a:xfrm>
            <a:off x="914400" y="2895600"/>
            <a:ext cx="7772400" cy="3048000"/>
          </a:xfrm>
        </p:spPr>
        <p:txBody>
          <a:bodyPr/>
          <a:lstStyle/>
          <a:p>
            <a:r>
              <a:rPr lang="en-US" dirty="0" smtClean="0"/>
              <a:t>Specific procedures and apparatus</a:t>
            </a:r>
          </a:p>
          <a:p>
            <a:r>
              <a:rPr lang="en-US" dirty="0" smtClean="0"/>
              <a:t>Tightening the abdomen muscles and bend forward can delay </a:t>
            </a:r>
            <a:r>
              <a:rPr lang="en-US" dirty="0" smtClean="0">
                <a:solidFill>
                  <a:srgbClr val="FF0000"/>
                </a:solidFill>
              </a:rPr>
              <a:t>“black out”</a:t>
            </a:r>
          </a:p>
          <a:p>
            <a:r>
              <a:rPr lang="en-US" dirty="0" smtClean="0"/>
              <a:t>Special </a:t>
            </a:r>
            <a:r>
              <a:rPr lang="en-US" dirty="0" smtClean="0">
                <a:solidFill>
                  <a:srgbClr val="FFFF00"/>
                </a:solidFill>
              </a:rPr>
              <a:t>anti G suit </a:t>
            </a:r>
            <a:r>
              <a:rPr lang="en-US" dirty="0" smtClean="0"/>
              <a:t>to overcome this problem</a:t>
            </a:r>
          </a:p>
          <a:p>
            <a:pPr>
              <a:buNone/>
            </a:pPr>
            <a:endParaRPr lang="en-US" dirty="0"/>
          </a:p>
        </p:txBody>
      </p:sp>
      <p:sp>
        <p:nvSpPr>
          <p:cNvPr id="4" name="Footer Placeholder 3"/>
          <p:cNvSpPr>
            <a:spLocks noGrp="1"/>
          </p:cNvSpPr>
          <p:nvPr>
            <p:ph type="ftr" sz="quarter" idx="11"/>
          </p:nvPr>
        </p:nvSpPr>
        <p:spPr/>
        <p:txBody>
          <a:bodyPr/>
          <a:lstStyle/>
          <a:p>
            <a:r>
              <a:rPr lang="en-US" smtClean="0"/>
              <a:t>DEPARTMENT OF BIOCHEMISTRY, SJC, TRICHY</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04800"/>
            <a:ext cx="7772400" cy="1219200"/>
          </a:xfrm>
        </p:spPr>
        <p:txBody>
          <a:bodyPr/>
          <a:lstStyle/>
          <a:p>
            <a:pPr algn="ctr"/>
            <a:r>
              <a:rPr lang="en-US" sz="2400" b="1" dirty="0" smtClean="0"/>
              <a:t>Effects of Linear Acceleratory Forces on the Body</a:t>
            </a:r>
            <a:endParaRPr lang="en-US" sz="2400" dirty="0"/>
          </a:p>
        </p:txBody>
      </p:sp>
      <p:sp>
        <p:nvSpPr>
          <p:cNvPr id="3" name="Content Placeholder 2"/>
          <p:cNvSpPr>
            <a:spLocks noGrp="1"/>
          </p:cNvSpPr>
          <p:nvPr>
            <p:ph idx="1"/>
          </p:nvPr>
        </p:nvSpPr>
        <p:spPr>
          <a:xfrm>
            <a:off x="914400" y="1143000"/>
            <a:ext cx="7772400" cy="4983960"/>
          </a:xfrm>
        </p:spPr>
        <p:txBody>
          <a:bodyPr>
            <a:normAutofit/>
          </a:bodyPr>
          <a:lstStyle/>
          <a:p>
            <a:r>
              <a:rPr lang="en-US" sz="2400" dirty="0" smtClean="0"/>
              <a:t>Blast-off acceleration and landing deceleration can be tremendous; both of these are types of linear acceleration, one positive and the other negative.</a:t>
            </a:r>
            <a:endParaRPr lang="en-US" sz="2400" dirty="0"/>
          </a:p>
        </p:txBody>
      </p:sp>
      <p:pic>
        <p:nvPicPr>
          <p:cNvPr id="2050" name="Picture 2"/>
          <p:cNvPicPr>
            <a:picLocks noChangeAspect="1" noChangeArrowheads="1"/>
          </p:cNvPicPr>
          <p:nvPr/>
        </p:nvPicPr>
        <p:blipFill>
          <a:blip r:embed="rId2"/>
          <a:srcRect/>
          <a:stretch>
            <a:fillRect/>
          </a:stretch>
        </p:blipFill>
        <p:spPr bwMode="auto">
          <a:xfrm>
            <a:off x="2667000" y="2514600"/>
            <a:ext cx="3895725" cy="3886200"/>
          </a:xfrm>
          <a:prstGeom prst="rect">
            <a:avLst/>
          </a:prstGeom>
          <a:noFill/>
          <a:ln w="9525">
            <a:noFill/>
            <a:miter lim="800000"/>
            <a:headEnd/>
            <a:tailEnd/>
          </a:ln>
          <a:effectLst/>
        </p:spPr>
      </p:pic>
      <p:sp>
        <p:nvSpPr>
          <p:cNvPr id="4" name="Footer Placeholder 3"/>
          <p:cNvSpPr>
            <a:spLocks noGrp="1"/>
          </p:cNvSpPr>
          <p:nvPr>
            <p:ph type="ftr" sz="quarter" idx="11"/>
          </p:nvPr>
        </p:nvSpPr>
        <p:spPr/>
        <p:txBody>
          <a:bodyPr/>
          <a:lstStyle/>
          <a:p>
            <a:r>
              <a:rPr lang="en-US" smtClean="0"/>
              <a:t>DEPARTMENT OF BIOCHEMISTRY, SJC, TRICHY</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609600"/>
          </a:xfrm>
        </p:spPr>
        <p:txBody>
          <a:bodyPr/>
          <a:lstStyle/>
          <a:p>
            <a:r>
              <a:rPr lang="en-US" dirty="0" smtClean="0"/>
              <a:t>Parachuting and deceleration</a:t>
            </a:r>
            <a:endParaRPr lang="en-US" dirty="0"/>
          </a:p>
        </p:txBody>
      </p:sp>
      <p:sp>
        <p:nvSpPr>
          <p:cNvPr id="3" name="Content Placeholder 2"/>
          <p:cNvSpPr>
            <a:spLocks noGrp="1"/>
          </p:cNvSpPr>
          <p:nvPr>
            <p:ph idx="1"/>
          </p:nvPr>
        </p:nvSpPr>
        <p:spPr>
          <a:xfrm>
            <a:off x="228600" y="1188240"/>
            <a:ext cx="8458200" cy="5060160"/>
          </a:xfrm>
        </p:spPr>
        <p:txBody>
          <a:bodyPr>
            <a:normAutofit/>
          </a:bodyPr>
          <a:lstStyle/>
          <a:p>
            <a:r>
              <a:rPr lang="en-US" sz="2400" dirty="0" smtClean="0"/>
              <a:t>parachuting aviator leaves the airplane, the velocity of fall is at first exactly </a:t>
            </a:r>
            <a:r>
              <a:rPr lang="en-US" sz="2400" dirty="0" smtClean="0">
                <a:solidFill>
                  <a:srgbClr val="FFFF00"/>
                </a:solidFill>
              </a:rPr>
              <a:t>zero</a:t>
            </a:r>
            <a:r>
              <a:rPr lang="en-US" sz="2400" dirty="0" smtClean="0"/>
              <a:t> feet per second.</a:t>
            </a:r>
          </a:p>
          <a:p>
            <a:r>
              <a:rPr lang="en-US" sz="2400" dirty="0" smtClean="0"/>
              <a:t>Because of the acceleratory force of gravity, within 1 second his velocity of fall is </a:t>
            </a:r>
            <a:r>
              <a:rPr lang="en-US" sz="2400" dirty="0" smtClean="0">
                <a:solidFill>
                  <a:srgbClr val="FFFF00"/>
                </a:solidFill>
              </a:rPr>
              <a:t>32</a:t>
            </a:r>
            <a:r>
              <a:rPr lang="en-US" sz="2400" dirty="0" smtClean="0"/>
              <a:t> feet per second (if there is no air resistance); in 2 seconds it is </a:t>
            </a:r>
            <a:r>
              <a:rPr lang="en-US" sz="2400" dirty="0" smtClean="0">
                <a:solidFill>
                  <a:srgbClr val="FFFF00"/>
                </a:solidFill>
              </a:rPr>
              <a:t>64</a:t>
            </a:r>
            <a:r>
              <a:rPr lang="en-US" sz="2400" dirty="0" smtClean="0"/>
              <a:t> feet per second; and so on. As the velocity of fall increases, the air resistance tending to slow the fall also increases.</a:t>
            </a:r>
          </a:p>
          <a:p>
            <a:r>
              <a:rPr lang="en-US" sz="2400" dirty="0" smtClean="0"/>
              <a:t>After falling for about 12 seconds, the person will be falling at a “terminal velocity” of </a:t>
            </a:r>
            <a:r>
              <a:rPr lang="en-US" sz="2400" dirty="0" smtClean="0">
                <a:solidFill>
                  <a:srgbClr val="FFFF00"/>
                </a:solidFill>
              </a:rPr>
              <a:t>109</a:t>
            </a:r>
            <a:r>
              <a:rPr lang="en-US" sz="2400" dirty="0" smtClean="0"/>
              <a:t> to </a:t>
            </a:r>
            <a:r>
              <a:rPr lang="en-US" sz="2400" dirty="0" smtClean="0">
                <a:solidFill>
                  <a:srgbClr val="FFFF00"/>
                </a:solidFill>
              </a:rPr>
              <a:t>119 </a:t>
            </a:r>
            <a:r>
              <a:rPr lang="en-US" sz="2400" dirty="0" smtClean="0"/>
              <a:t>miles per hour (175 feet per second).</a:t>
            </a:r>
          </a:p>
          <a:p>
            <a:r>
              <a:rPr lang="en-US" sz="2400" dirty="0" smtClean="0"/>
              <a:t>an </a:t>
            </a:r>
            <a:r>
              <a:rPr lang="en-US" sz="2400" dirty="0" smtClean="0">
                <a:solidFill>
                  <a:schemeClr val="accent2">
                    <a:lumMod val="60000"/>
                    <a:lumOff val="40000"/>
                  </a:schemeClr>
                </a:solidFill>
              </a:rPr>
              <a:t>“opening shock load” </a:t>
            </a:r>
            <a:r>
              <a:rPr lang="en-US" sz="2400" dirty="0" smtClean="0"/>
              <a:t>of up to 1200 pounds can occur on the parachute shrouds.</a:t>
            </a:r>
          </a:p>
          <a:p>
            <a:pPr>
              <a:buNone/>
            </a:pPr>
            <a:endParaRPr lang="en-US" sz="2400" dirty="0"/>
          </a:p>
        </p:txBody>
      </p:sp>
      <p:sp>
        <p:nvSpPr>
          <p:cNvPr id="4" name="Footer Placeholder 3"/>
          <p:cNvSpPr>
            <a:spLocks noGrp="1"/>
          </p:cNvSpPr>
          <p:nvPr>
            <p:ph type="ftr" sz="quarter" idx="11"/>
          </p:nvPr>
        </p:nvSpPr>
        <p:spPr/>
        <p:txBody>
          <a:bodyPr/>
          <a:lstStyle/>
          <a:p>
            <a:r>
              <a:rPr lang="en-US" smtClean="0"/>
              <a:t>DEPARTMENT OF BIOCHEMISTRY, SJC, TRICHY</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0" y="533400"/>
            <a:ext cx="9144000" cy="914400"/>
          </a:xfrm>
        </p:spPr>
        <p:txBody>
          <a:bodyPr/>
          <a:lstStyle/>
          <a:p>
            <a:pPr algn="ctr"/>
            <a:r>
              <a:rPr lang="en-US" sz="2800" b="1" dirty="0" smtClean="0"/>
              <a:t>Artificial Climate in the Sealed Spacecraft</a:t>
            </a:r>
            <a:endParaRPr lang="en-US" sz="2800" dirty="0"/>
          </a:p>
        </p:txBody>
      </p:sp>
      <p:sp>
        <p:nvSpPr>
          <p:cNvPr id="3" name="Content Placeholder 2"/>
          <p:cNvSpPr>
            <a:spLocks noGrp="1"/>
          </p:cNvSpPr>
          <p:nvPr>
            <p:ph idx="1"/>
          </p:nvPr>
        </p:nvSpPr>
        <p:spPr>
          <a:xfrm>
            <a:off x="228600" y="1600200"/>
            <a:ext cx="8686800" cy="5029200"/>
          </a:xfrm>
        </p:spPr>
        <p:txBody>
          <a:bodyPr/>
          <a:lstStyle/>
          <a:p>
            <a:r>
              <a:rPr lang="en-US" dirty="0" smtClean="0"/>
              <a:t>Because of the absence of oxygen in the outer atmosphere artificial atmosphere and climate must be used in </a:t>
            </a:r>
            <a:r>
              <a:rPr lang="en-US" smtClean="0"/>
              <a:t>sealed spacecrafts.</a:t>
            </a:r>
            <a:endParaRPr lang="en-US" dirty="0"/>
          </a:p>
        </p:txBody>
      </p:sp>
      <p:sp>
        <p:nvSpPr>
          <p:cNvPr id="4" name="Footer Placeholder 3"/>
          <p:cNvSpPr>
            <a:spLocks noGrp="1"/>
          </p:cNvSpPr>
          <p:nvPr>
            <p:ph type="ftr" sz="quarter" idx="11"/>
          </p:nvPr>
        </p:nvSpPr>
        <p:spPr/>
        <p:txBody>
          <a:bodyPr/>
          <a:lstStyle/>
          <a:p>
            <a:r>
              <a:rPr lang="en-US" smtClean="0"/>
              <a:t>DEPARTMENT OF BIOCHEMISTRY, SJC, TRICHY</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Autofit/>
          </a:bodyPr>
          <a:lstStyle/>
          <a:p>
            <a:r>
              <a:rPr lang="en-US" sz="3600" b="1" dirty="0" smtClean="0">
                <a:solidFill>
                  <a:srgbClr val="FFFF00"/>
                </a:solidFill>
                <a:latin typeface="Centaur" pitchFamily="18" charset="0"/>
              </a:rPr>
              <a:t>Barometric Pressures at Different Altitudes.</a:t>
            </a:r>
            <a:endParaRPr lang="en-US" sz="3600" b="1" dirty="0">
              <a:solidFill>
                <a:srgbClr val="FFFF00"/>
              </a:solidFill>
              <a:latin typeface="Centaur" pitchFamily="18" charset="0"/>
            </a:endParaRPr>
          </a:p>
        </p:txBody>
      </p:sp>
      <p:sp>
        <p:nvSpPr>
          <p:cNvPr id="3" name="Content Placeholder 2"/>
          <p:cNvSpPr>
            <a:spLocks noGrp="1"/>
          </p:cNvSpPr>
          <p:nvPr>
            <p:ph idx="1"/>
          </p:nvPr>
        </p:nvSpPr>
        <p:spPr>
          <a:xfrm>
            <a:off x="457200" y="1066800"/>
            <a:ext cx="8229600" cy="4800600"/>
          </a:xfrm>
        </p:spPr>
        <p:txBody>
          <a:bodyPr>
            <a:normAutofit fontScale="92500" lnSpcReduction="10000"/>
          </a:bodyPr>
          <a:lstStyle/>
          <a:p>
            <a:pPr>
              <a:buNone/>
            </a:pPr>
            <a:r>
              <a:rPr lang="en-US" dirty="0" smtClean="0">
                <a:latin typeface="Centaur" pitchFamily="18" charset="0"/>
              </a:rPr>
              <a:t>		At sea level, the barometric pressure is </a:t>
            </a:r>
            <a:r>
              <a:rPr lang="en-US" dirty="0" smtClean="0">
                <a:solidFill>
                  <a:srgbClr val="00B050"/>
                </a:solidFill>
                <a:latin typeface="Centaur" pitchFamily="18" charset="0"/>
              </a:rPr>
              <a:t>760 mm Hg;  </a:t>
            </a:r>
            <a:r>
              <a:rPr lang="en-US" dirty="0" smtClean="0">
                <a:latin typeface="Centaur" pitchFamily="18" charset="0"/>
              </a:rPr>
              <a:t>at 10,000 feet, only </a:t>
            </a:r>
            <a:r>
              <a:rPr lang="en-US" dirty="0" smtClean="0">
                <a:solidFill>
                  <a:srgbClr val="C00000"/>
                </a:solidFill>
                <a:latin typeface="Centaur" pitchFamily="18" charset="0"/>
              </a:rPr>
              <a:t>523 mm Hg</a:t>
            </a:r>
            <a:r>
              <a:rPr lang="en-US" dirty="0" smtClean="0">
                <a:latin typeface="Centaur" pitchFamily="18" charset="0"/>
              </a:rPr>
              <a:t>; and at 50,000 feet, </a:t>
            </a:r>
            <a:r>
              <a:rPr lang="en-US" dirty="0" smtClean="0">
                <a:solidFill>
                  <a:srgbClr val="00B0F0"/>
                </a:solidFill>
                <a:latin typeface="Centaur" pitchFamily="18" charset="0"/>
              </a:rPr>
              <a:t>87 mm Hg.</a:t>
            </a:r>
            <a:r>
              <a:rPr lang="en-US" dirty="0" smtClean="0">
                <a:latin typeface="Centaur" pitchFamily="18" charset="0"/>
              </a:rPr>
              <a:t> </a:t>
            </a:r>
            <a:endParaRPr lang="en-US" dirty="0" smtClean="0">
              <a:latin typeface="Centaur" pitchFamily="18" charset="0"/>
            </a:endParaRPr>
          </a:p>
          <a:p>
            <a:pPr>
              <a:buNone/>
            </a:pPr>
            <a:r>
              <a:rPr lang="en-US" dirty="0">
                <a:latin typeface="Centaur" pitchFamily="18" charset="0"/>
              </a:rPr>
              <a:t>	</a:t>
            </a:r>
            <a:r>
              <a:rPr lang="en-US" dirty="0" smtClean="0">
                <a:latin typeface="Centaur" pitchFamily="18" charset="0"/>
              </a:rPr>
              <a:t>	</a:t>
            </a:r>
            <a:r>
              <a:rPr lang="en-US" dirty="0" smtClean="0">
                <a:latin typeface="Centaur" pitchFamily="18" charset="0"/>
              </a:rPr>
              <a:t>This </a:t>
            </a:r>
            <a:r>
              <a:rPr lang="en-US" dirty="0" smtClean="0">
                <a:latin typeface="Centaur" pitchFamily="18" charset="0"/>
              </a:rPr>
              <a:t>decrease in barometric pressure is the basic cause of all the </a:t>
            </a:r>
            <a:r>
              <a:rPr lang="en-US" dirty="0" smtClean="0">
                <a:solidFill>
                  <a:srgbClr val="FF0000"/>
                </a:solidFill>
                <a:latin typeface="Centaur" pitchFamily="18" charset="0"/>
              </a:rPr>
              <a:t>hypoxia</a:t>
            </a:r>
            <a:r>
              <a:rPr lang="en-US" dirty="0" smtClean="0">
                <a:latin typeface="Centaur" pitchFamily="18" charset="0"/>
              </a:rPr>
              <a:t> problems in high-altitude physiology because, as the barometric pressure decreases, the atmospheric oxygen partial pressure decreases proportionately, remaining at all times slightly less than 21 per cent of the total barometric pressure—</a:t>
            </a:r>
            <a:r>
              <a:rPr lang="en-US" dirty="0" smtClean="0">
                <a:solidFill>
                  <a:srgbClr val="92D050"/>
                </a:solidFill>
                <a:latin typeface="Centaur" pitchFamily="18" charset="0"/>
              </a:rPr>
              <a:t>Po2</a:t>
            </a:r>
            <a:r>
              <a:rPr lang="en-US" dirty="0" smtClean="0">
                <a:latin typeface="Centaur" pitchFamily="18" charset="0"/>
              </a:rPr>
              <a:t> at sea level about </a:t>
            </a:r>
            <a:r>
              <a:rPr lang="en-US" dirty="0" smtClean="0">
                <a:solidFill>
                  <a:schemeClr val="accent2">
                    <a:lumMod val="75000"/>
                  </a:schemeClr>
                </a:solidFill>
                <a:latin typeface="Centaur" pitchFamily="18" charset="0"/>
              </a:rPr>
              <a:t>159</a:t>
            </a:r>
            <a:r>
              <a:rPr lang="en-US" dirty="0" smtClean="0">
                <a:latin typeface="Centaur" pitchFamily="18" charset="0"/>
              </a:rPr>
              <a:t> mm Hg, but at 50,000 feet only </a:t>
            </a:r>
            <a:r>
              <a:rPr lang="en-US" dirty="0" smtClean="0">
                <a:solidFill>
                  <a:srgbClr val="FFFF00"/>
                </a:solidFill>
                <a:latin typeface="Centaur" pitchFamily="18" charset="0"/>
              </a:rPr>
              <a:t>18</a:t>
            </a:r>
            <a:r>
              <a:rPr lang="en-US" dirty="0" smtClean="0">
                <a:latin typeface="Centaur" pitchFamily="18" charset="0"/>
              </a:rPr>
              <a:t> mm Hg.</a:t>
            </a:r>
            <a:endParaRPr lang="en-US" dirty="0">
              <a:latin typeface="Centaur" pitchFamily="18" charset="0"/>
            </a:endParaRPr>
          </a:p>
        </p:txBody>
      </p:sp>
      <p:sp>
        <p:nvSpPr>
          <p:cNvPr id="4" name="Footer Placeholder 3"/>
          <p:cNvSpPr>
            <a:spLocks noGrp="1"/>
          </p:cNvSpPr>
          <p:nvPr>
            <p:ph type="ftr" sz="quarter" idx="11"/>
          </p:nvPr>
        </p:nvSpPr>
        <p:spPr/>
        <p:txBody>
          <a:bodyPr/>
          <a:lstStyle/>
          <a:p>
            <a:r>
              <a:rPr lang="en-US" smtClean="0"/>
              <a:t>DEPARTMENT OF BIOCHEMISTRY, SJC, TRICHY</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Deep sea physiology</a:t>
            </a:r>
            <a:endParaRPr lang="en-US" dirty="0"/>
          </a:p>
        </p:txBody>
      </p:sp>
      <p:sp>
        <p:nvSpPr>
          <p:cNvPr id="3" name="Content Placeholder 2"/>
          <p:cNvSpPr>
            <a:spLocks noGrp="1"/>
          </p:cNvSpPr>
          <p:nvPr>
            <p:ph idx="1"/>
          </p:nvPr>
        </p:nvSpPr>
        <p:spPr>
          <a:xfrm>
            <a:off x="914400" y="1219200"/>
            <a:ext cx="7772400" cy="4572000"/>
          </a:xfrm>
        </p:spPr>
        <p:txBody>
          <a:bodyPr/>
          <a:lstStyle/>
          <a:p>
            <a:r>
              <a:rPr lang="en-US" dirty="0" smtClean="0"/>
              <a:t>Hydrostatic pressure of water increases by 1 </a:t>
            </a:r>
            <a:r>
              <a:rPr lang="en-US" dirty="0" err="1" smtClean="0"/>
              <a:t>atm</a:t>
            </a:r>
            <a:r>
              <a:rPr lang="en-US" dirty="0" smtClean="0"/>
              <a:t> for each 33 feet or about to meters increase in the depth of water so that a person submerged to a depth of 10 meters will be exposed to a pressure of 2 atm.</a:t>
            </a:r>
          </a:p>
          <a:p>
            <a:r>
              <a:rPr lang="en-US" dirty="0" smtClean="0"/>
              <a:t>Similarly 66feet or about 20 meters – 3 atm.</a:t>
            </a:r>
          </a:p>
          <a:p>
            <a:r>
              <a:rPr lang="en-US" dirty="0" smtClean="0"/>
              <a:t>While 100 feet or 30 meters – 4 atm.</a:t>
            </a:r>
          </a:p>
          <a:p>
            <a:r>
              <a:rPr lang="en-US" dirty="0" smtClean="0"/>
              <a:t>The gases in lungs, GI tract and air sinuses work well at 1 atm.</a:t>
            </a:r>
            <a:endParaRPr lang="en-US" dirty="0"/>
          </a:p>
        </p:txBody>
      </p:sp>
      <p:sp>
        <p:nvSpPr>
          <p:cNvPr id="4" name="Footer Placeholder 3"/>
          <p:cNvSpPr>
            <a:spLocks noGrp="1"/>
          </p:cNvSpPr>
          <p:nvPr>
            <p:ph type="ftr" sz="quarter" idx="11"/>
          </p:nvPr>
        </p:nvSpPr>
        <p:spPr/>
        <p:txBody>
          <a:bodyPr/>
          <a:lstStyle/>
          <a:p>
            <a:r>
              <a:rPr lang="en-US" smtClean="0"/>
              <a:t>DEPARTMENT OF BIOCHEMISTRY, SJC, TRICHY</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Nitrogen</a:t>
            </a:r>
            <a:endParaRPr lang="en-US" dirty="0"/>
          </a:p>
        </p:txBody>
      </p:sp>
      <p:sp>
        <p:nvSpPr>
          <p:cNvPr id="3" name="Content Placeholder 2"/>
          <p:cNvSpPr>
            <a:spLocks noGrp="1"/>
          </p:cNvSpPr>
          <p:nvPr>
            <p:ph idx="1"/>
          </p:nvPr>
        </p:nvSpPr>
        <p:spPr/>
        <p:txBody>
          <a:bodyPr/>
          <a:lstStyle/>
          <a:p>
            <a:r>
              <a:rPr lang="en-US" dirty="0" smtClean="0"/>
              <a:t>A diver beneath the sea breaths compressed air – the pressure of which must be equal  to the atmospheric pressure plus the hydrostatic pressure of the column of water below which the diver is working.</a:t>
            </a:r>
          </a:p>
          <a:p>
            <a:r>
              <a:rPr lang="en-US" dirty="0" smtClean="0"/>
              <a:t>N2 if breathed at high pressure for some hrs, leads to varying degree of narcosis which increases as the depth increases and so the pressure of the gas increases.</a:t>
            </a:r>
            <a:endParaRPr lang="en-US" dirty="0"/>
          </a:p>
        </p:txBody>
      </p:sp>
      <p:sp>
        <p:nvSpPr>
          <p:cNvPr id="4" name="Footer Placeholder 3"/>
          <p:cNvSpPr>
            <a:spLocks noGrp="1"/>
          </p:cNvSpPr>
          <p:nvPr>
            <p:ph type="ftr" sz="quarter" idx="11"/>
          </p:nvPr>
        </p:nvSpPr>
        <p:spPr/>
        <p:txBody>
          <a:bodyPr/>
          <a:lstStyle/>
          <a:p>
            <a:r>
              <a:rPr lang="en-US" smtClean="0"/>
              <a:t>DEPARTMENT OF BIOCHEMISTRY, SJC, TRICHY</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304800"/>
            <a:ext cx="7772400" cy="6324600"/>
          </a:xfrm>
        </p:spPr>
        <p:txBody>
          <a:bodyPr/>
          <a:lstStyle/>
          <a:p>
            <a:r>
              <a:rPr lang="en-US" dirty="0" smtClean="0"/>
              <a:t>At greater depths , mental confusion and muscular weakness and at 300 feet to more the diver becomes comatose (10 </a:t>
            </a:r>
            <a:r>
              <a:rPr lang="en-US" dirty="0" err="1" smtClean="0"/>
              <a:t>atm</a:t>
            </a:r>
            <a:r>
              <a:rPr lang="en-US" dirty="0" smtClean="0"/>
              <a:t>)</a:t>
            </a:r>
          </a:p>
          <a:p>
            <a:r>
              <a:rPr lang="en-US" dirty="0" smtClean="0"/>
              <a:t>The nitrogen </a:t>
            </a:r>
            <a:r>
              <a:rPr lang="en-US" dirty="0" err="1" smtClean="0"/>
              <a:t>nacrosis</a:t>
            </a:r>
            <a:r>
              <a:rPr lang="en-US" dirty="0" smtClean="0"/>
              <a:t> is due to interference with transmission of nerve impulses in the brain and nerve tissues in general which are rich in lipids and N2 is highly soluble in lipids.</a:t>
            </a:r>
            <a:endParaRPr lang="en-US" dirty="0"/>
          </a:p>
        </p:txBody>
      </p:sp>
      <p:pic>
        <p:nvPicPr>
          <p:cNvPr id="1026" name="Picture 2"/>
          <p:cNvPicPr>
            <a:picLocks noChangeAspect="1" noChangeArrowheads="1"/>
          </p:cNvPicPr>
          <p:nvPr/>
        </p:nvPicPr>
        <p:blipFill>
          <a:blip r:embed="rId2"/>
          <a:srcRect/>
          <a:stretch>
            <a:fillRect/>
          </a:stretch>
        </p:blipFill>
        <p:spPr bwMode="auto">
          <a:xfrm>
            <a:off x="3124200" y="3962400"/>
            <a:ext cx="3124200" cy="2514599"/>
          </a:xfrm>
          <a:prstGeom prst="rect">
            <a:avLst/>
          </a:prstGeom>
          <a:noFill/>
          <a:ln w="9525">
            <a:noFill/>
            <a:miter lim="800000"/>
            <a:headEnd/>
            <a:tailEnd/>
          </a:ln>
          <a:effectLst/>
        </p:spPr>
      </p:pic>
      <p:sp>
        <p:nvSpPr>
          <p:cNvPr id="2" name="Footer Placeholder 1"/>
          <p:cNvSpPr>
            <a:spLocks noGrp="1"/>
          </p:cNvSpPr>
          <p:nvPr>
            <p:ph type="ftr" sz="quarter" idx="11"/>
          </p:nvPr>
        </p:nvSpPr>
        <p:spPr/>
        <p:txBody>
          <a:bodyPr/>
          <a:lstStyle/>
          <a:p>
            <a:r>
              <a:rPr lang="en-US" smtClean="0"/>
              <a:t>DEPARTMENT OF BIOCHEMISTRY, SJC, TRICHY</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28600"/>
            <a:ext cx="7772400" cy="1524000"/>
          </a:xfrm>
        </p:spPr>
        <p:txBody>
          <a:bodyPr/>
          <a:lstStyle/>
          <a:p>
            <a:pPr algn="ctr"/>
            <a:r>
              <a:rPr lang="en-US" sz="2800" b="1" dirty="0" smtClean="0"/>
              <a:t>Decompression sickness (Bends, Compressed Air Sickness, Caisson Disease, Diver’s Paralysis, Dysbarism</a:t>
            </a:r>
            <a:endParaRPr lang="en-US" sz="2800" b="1" dirty="0"/>
          </a:p>
        </p:txBody>
      </p:sp>
      <p:sp>
        <p:nvSpPr>
          <p:cNvPr id="3" name="Content Placeholder 2"/>
          <p:cNvSpPr>
            <a:spLocks noGrp="1"/>
          </p:cNvSpPr>
          <p:nvPr>
            <p:ph idx="1"/>
          </p:nvPr>
        </p:nvSpPr>
        <p:spPr/>
        <p:txBody>
          <a:bodyPr>
            <a:normAutofit fontScale="92500"/>
          </a:bodyPr>
          <a:lstStyle/>
          <a:p>
            <a:r>
              <a:rPr lang="en-US" dirty="0" smtClean="0"/>
              <a:t>If a diver has been beneath the sea long enough that large amounts of nitrogen have dissolved in his or her body and the diver then suddenly comes back to the surface of the sea, significant quantities of nitrogen bubbles can develop in the body fluids either intracellularly or extracellularly and can cause minor or serious damage in most any area of the body, depending on the number and sizes of bubbles formed; this is called </a:t>
            </a:r>
            <a:r>
              <a:rPr lang="en-US" i="1" dirty="0" smtClean="0"/>
              <a:t>decompression sickness.</a:t>
            </a:r>
            <a:endParaRPr lang="en-US" dirty="0"/>
          </a:p>
        </p:txBody>
      </p:sp>
      <p:sp>
        <p:nvSpPr>
          <p:cNvPr id="4" name="Footer Placeholder 3"/>
          <p:cNvSpPr>
            <a:spLocks noGrp="1"/>
          </p:cNvSpPr>
          <p:nvPr>
            <p:ph type="ftr" sz="quarter" idx="11"/>
          </p:nvPr>
        </p:nvSpPr>
        <p:spPr/>
        <p:txBody>
          <a:bodyPr/>
          <a:lstStyle/>
          <a:p>
            <a:r>
              <a:rPr lang="en-US" smtClean="0"/>
              <a:t>DEPARTMENT OF BIOCHEMISTRY, SJC, TRICHY</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772400" cy="914400"/>
          </a:xfrm>
        </p:spPr>
        <p:txBody>
          <a:bodyPr/>
          <a:lstStyle/>
          <a:p>
            <a:pPr algn="ctr"/>
            <a:r>
              <a:rPr lang="en-US" dirty="0" smtClean="0"/>
              <a:t>Decompression table</a:t>
            </a:r>
            <a:endParaRPr lang="en-US" dirty="0"/>
          </a:p>
        </p:txBody>
      </p:sp>
      <p:sp>
        <p:nvSpPr>
          <p:cNvPr id="3" name="Content Placeholder 2"/>
          <p:cNvSpPr>
            <a:spLocks noGrp="1"/>
          </p:cNvSpPr>
          <p:nvPr>
            <p:ph idx="1"/>
          </p:nvPr>
        </p:nvSpPr>
        <p:spPr>
          <a:xfrm>
            <a:off x="914400" y="1371600"/>
            <a:ext cx="7772400" cy="4983960"/>
          </a:xfrm>
        </p:spPr>
        <p:txBody>
          <a:bodyPr>
            <a:normAutofit fontScale="85000" lnSpcReduction="20000"/>
          </a:bodyPr>
          <a:lstStyle/>
          <a:p>
            <a:pPr>
              <a:buNone/>
            </a:pPr>
            <a:r>
              <a:rPr lang="en-US" dirty="0" smtClean="0"/>
              <a:t>		A diver who has been breathing air and has been on the sea bottom for 60 minutes at a depth of 190 feet is  decompressed according to the following</a:t>
            </a:r>
          </a:p>
          <a:p>
            <a:pPr>
              <a:buNone/>
            </a:pPr>
            <a:r>
              <a:rPr lang="en-US" dirty="0" smtClean="0"/>
              <a:t>	schedule:</a:t>
            </a:r>
          </a:p>
          <a:p>
            <a:pPr>
              <a:buNone/>
            </a:pPr>
            <a:r>
              <a:rPr lang="en-US" dirty="0" smtClean="0"/>
              <a:t>		10 minutes at 50 feet depth</a:t>
            </a:r>
          </a:p>
          <a:p>
            <a:pPr>
              <a:buNone/>
            </a:pPr>
            <a:r>
              <a:rPr lang="en-US" dirty="0" smtClean="0"/>
              <a:t>		17 minutes at 40 feet depth</a:t>
            </a:r>
          </a:p>
          <a:p>
            <a:pPr>
              <a:buNone/>
            </a:pPr>
            <a:r>
              <a:rPr lang="en-US" dirty="0" smtClean="0"/>
              <a:t>		19 minutes at 30 feet depth</a:t>
            </a:r>
          </a:p>
          <a:p>
            <a:pPr>
              <a:buNone/>
            </a:pPr>
            <a:r>
              <a:rPr lang="en-US" dirty="0" smtClean="0"/>
              <a:t>		50 minutes at 20 feet depth</a:t>
            </a:r>
          </a:p>
          <a:p>
            <a:pPr>
              <a:buNone/>
            </a:pPr>
            <a:r>
              <a:rPr lang="en-US" dirty="0" smtClean="0"/>
              <a:t>		84 minutes at 10 feet depth</a:t>
            </a:r>
          </a:p>
          <a:p>
            <a:pPr>
              <a:buNone/>
            </a:pPr>
            <a:r>
              <a:rPr lang="en-US" dirty="0" smtClean="0"/>
              <a:t>Thus, for a work period on the bottom of only</a:t>
            </a:r>
          </a:p>
          <a:p>
            <a:pPr>
              <a:buNone/>
            </a:pPr>
            <a:r>
              <a:rPr lang="en-US" dirty="0" smtClean="0"/>
              <a:t>1 hour, the total time for decompression is about</a:t>
            </a:r>
          </a:p>
          <a:p>
            <a:pPr>
              <a:buNone/>
            </a:pPr>
            <a:r>
              <a:rPr lang="en-US" dirty="0" smtClean="0"/>
              <a:t>3 hours.</a:t>
            </a:r>
            <a:endParaRPr lang="en-US" dirty="0"/>
          </a:p>
        </p:txBody>
      </p:sp>
      <p:sp>
        <p:nvSpPr>
          <p:cNvPr id="4" name="Footer Placeholder 3"/>
          <p:cNvSpPr>
            <a:spLocks noGrp="1"/>
          </p:cNvSpPr>
          <p:nvPr>
            <p:ph type="ftr" sz="quarter" idx="11"/>
          </p:nvPr>
        </p:nvSpPr>
        <p:spPr/>
        <p:txBody>
          <a:bodyPr/>
          <a:lstStyle/>
          <a:p>
            <a:r>
              <a:rPr lang="en-US" smtClean="0"/>
              <a:t>DEPARTMENT OF BIOCHEMISTRY, SJC, TRICHY</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Oxygen</a:t>
            </a:r>
            <a:endParaRPr lang="en-US" dirty="0"/>
          </a:p>
        </p:txBody>
      </p:sp>
      <p:sp>
        <p:nvSpPr>
          <p:cNvPr id="3" name="Content Placeholder 2"/>
          <p:cNvSpPr>
            <a:spLocks noGrp="1"/>
          </p:cNvSpPr>
          <p:nvPr>
            <p:ph idx="1"/>
          </p:nvPr>
        </p:nvSpPr>
        <p:spPr/>
        <p:txBody>
          <a:bodyPr/>
          <a:lstStyle/>
          <a:p>
            <a:r>
              <a:rPr lang="en-US" dirty="0" smtClean="0"/>
              <a:t>High O2 pressure is deleterious effect on the nervous system.  O2 at 2280 mm Hg / 3 </a:t>
            </a:r>
            <a:r>
              <a:rPr lang="en-US" dirty="0" err="1" smtClean="0"/>
              <a:t>atm</a:t>
            </a:r>
            <a:r>
              <a:rPr lang="en-US" dirty="0" smtClean="0"/>
              <a:t> will lead to convulsion and coma within an hour for most people.</a:t>
            </a:r>
          </a:p>
          <a:p>
            <a:r>
              <a:rPr lang="en-US" dirty="0" smtClean="0"/>
              <a:t>Other symptoms encountered in acute oxygen poisoning include nausea, muscle twitchings, dizziness, disturbances of vision, irritability, and disorientation.</a:t>
            </a:r>
            <a:endParaRPr lang="en-US" dirty="0"/>
          </a:p>
        </p:txBody>
      </p:sp>
      <p:sp>
        <p:nvSpPr>
          <p:cNvPr id="4" name="Footer Placeholder 3"/>
          <p:cNvSpPr>
            <a:spLocks noGrp="1"/>
          </p:cNvSpPr>
          <p:nvPr>
            <p:ph type="ftr" sz="quarter" idx="11"/>
          </p:nvPr>
        </p:nvSpPr>
        <p:spPr/>
        <p:txBody>
          <a:bodyPr/>
          <a:lstStyle/>
          <a:p>
            <a:r>
              <a:rPr lang="en-US" smtClean="0"/>
              <a:t>DEPARTMENT OF BIOCHEMISTRY, SJC, TRICHY</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28600"/>
            <a:ext cx="7772400" cy="1197864"/>
          </a:xfrm>
        </p:spPr>
        <p:txBody>
          <a:bodyPr/>
          <a:lstStyle/>
          <a:p>
            <a:pPr algn="ctr"/>
            <a:r>
              <a:rPr lang="en-US" sz="2800" b="1" dirty="0" smtClean="0">
                <a:solidFill>
                  <a:srgbClr val="FFFF00"/>
                </a:solidFill>
              </a:rPr>
              <a:t>Scuba</a:t>
            </a:r>
            <a:r>
              <a:rPr lang="en-US" sz="2800" b="1" dirty="0" smtClean="0"/>
              <a:t> Diving (</a:t>
            </a:r>
            <a:r>
              <a:rPr lang="en-US" sz="2800" b="1" dirty="0" smtClean="0">
                <a:solidFill>
                  <a:srgbClr val="FFFF00"/>
                </a:solidFill>
              </a:rPr>
              <a:t>S</a:t>
            </a:r>
            <a:r>
              <a:rPr lang="en-US" sz="2800" b="1" dirty="0" smtClean="0"/>
              <a:t>elf-</a:t>
            </a:r>
            <a:r>
              <a:rPr lang="en-US" sz="2800" b="1" dirty="0" smtClean="0">
                <a:solidFill>
                  <a:srgbClr val="FFFF00"/>
                </a:solidFill>
              </a:rPr>
              <a:t>C</a:t>
            </a:r>
            <a:r>
              <a:rPr lang="en-US" sz="2800" b="1" dirty="0" smtClean="0"/>
              <a:t>ontained </a:t>
            </a:r>
            <a:r>
              <a:rPr lang="en-US" sz="2800" b="1" dirty="0" smtClean="0">
                <a:solidFill>
                  <a:srgbClr val="FFFF00"/>
                </a:solidFill>
              </a:rPr>
              <a:t>U</a:t>
            </a:r>
            <a:r>
              <a:rPr lang="en-US" sz="2800" b="1" dirty="0" smtClean="0"/>
              <a:t>nderwater </a:t>
            </a:r>
            <a:r>
              <a:rPr lang="en-US" sz="2800" b="1" dirty="0" smtClean="0">
                <a:solidFill>
                  <a:srgbClr val="FFFF00"/>
                </a:solidFill>
              </a:rPr>
              <a:t>B</a:t>
            </a:r>
            <a:r>
              <a:rPr lang="en-US" sz="2800" b="1" dirty="0" smtClean="0"/>
              <a:t>reathing </a:t>
            </a:r>
            <a:r>
              <a:rPr lang="en-US" sz="2800" b="1" dirty="0" smtClean="0">
                <a:solidFill>
                  <a:srgbClr val="FFFF00"/>
                </a:solidFill>
              </a:rPr>
              <a:t>A</a:t>
            </a:r>
            <a:r>
              <a:rPr lang="en-US" sz="2800" b="1" dirty="0" smtClean="0"/>
              <a:t>pparatus)</a:t>
            </a:r>
            <a:endParaRPr lang="en-US" sz="2800" dirty="0"/>
          </a:p>
        </p:txBody>
      </p:sp>
      <p:sp>
        <p:nvSpPr>
          <p:cNvPr id="3" name="Content Placeholder 2"/>
          <p:cNvSpPr>
            <a:spLocks noGrp="1"/>
          </p:cNvSpPr>
          <p:nvPr>
            <p:ph idx="1"/>
          </p:nvPr>
        </p:nvSpPr>
        <p:spPr>
          <a:xfrm>
            <a:off x="914400" y="1447800"/>
            <a:ext cx="7772400" cy="4907760"/>
          </a:xfrm>
        </p:spPr>
        <p:txBody>
          <a:bodyPr/>
          <a:lstStyle/>
          <a:p>
            <a:pPr algn="just"/>
            <a:r>
              <a:rPr lang="en-US" i="1" dirty="0" smtClean="0">
                <a:solidFill>
                  <a:schemeClr val="accent3">
                    <a:lumMod val="60000"/>
                    <a:lumOff val="40000"/>
                  </a:schemeClr>
                </a:solidFill>
              </a:rPr>
              <a:t>Jacques Cousteau </a:t>
            </a:r>
            <a:r>
              <a:rPr lang="en-US" dirty="0" smtClean="0"/>
              <a:t>popularized a </a:t>
            </a:r>
            <a:r>
              <a:rPr lang="en-US" i="1" dirty="0" smtClean="0"/>
              <a:t>self- contained  underwater breathing apparatus, known as the SCUBA </a:t>
            </a:r>
            <a:r>
              <a:rPr lang="en-US" dirty="0" smtClean="0"/>
              <a:t>apparatus. The type of SCUBA apparatus used in more than 99 per cent of all sports and commercial diving is the </a:t>
            </a:r>
            <a:r>
              <a:rPr lang="en-US" i="1" dirty="0" smtClean="0"/>
              <a:t>open-circuit demand </a:t>
            </a:r>
            <a:r>
              <a:rPr lang="en-US" i="1" dirty="0" smtClean="0"/>
              <a:t>system. </a:t>
            </a:r>
            <a:endParaRPr lang="en-US" dirty="0"/>
          </a:p>
        </p:txBody>
      </p:sp>
      <p:sp>
        <p:nvSpPr>
          <p:cNvPr id="4" name="Footer Placeholder 3"/>
          <p:cNvSpPr>
            <a:spLocks noGrp="1"/>
          </p:cNvSpPr>
          <p:nvPr>
            <p:ph type="ftr" sz="quarter" idx="11"/>
          </p:nvPr>
        </p:nvSpPr>
        <p:spPr/>
        <p:txBody>
          <a:bodyPr/>
          <a:lstStyle/>
          <a:p>
            <a:r>
              <a:rPr lang="en-US" smtClean="0"/>
              <a:t>DEPARTMENT OF BIOCHEMISTRY, SJC, TRICHY</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a:srcRect/>
          <a:stretch>
            <a:fillRect/>
          </a:stretch>
        </p:blipFill>
        <p:spPr bwMode="auto">
          <a:xfrm>
            <a:off x="2590800" y="609600"/>
            <a:ext cx="4648200" cy="5943600"/>
          </a:xfrm>
          <a:prstGeom prst="rect">
            <a:avLst/>
          </a:prstGeom>
          <a:noFill/>
          <a:ln w="9525">
            <a:noFill/>
            <a:miter lim="800000"/>
            <a:headEnd/>
            <a:tailEnd/>
          </a:ln>
          <a:effectLst/>
        </p:spPr>
      </p:pic>
      <p:sp>
        <p:nvSpPr>
          <p:cNvPr id="2" name="Footer Placeholder 1"/>
          <p:cNvSpPr>
            <a:spLocks noGrp="1"/>
          </p:cNvSpPr>
          <p:nvPr>
            <p:ph type="ftr" sz="quarter" idx="11"/>
          </p:nvPr>
        </p:nvSpPr>
        <p:spPr/>
        <p:txBody>
          <a:bodyPr/>
          <a:lstStyle/>
          <a:p>
            <a:r>
              <a:rPr lang="en-US" smtClean="0"/>
              <a:t>DEPARTMENT OF BIOCHEMISTRY, SJC, TRICHY</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28600"/>
            <a:ext cx="7772400" cy="762000"/>
          </a:xfrm>
        </p:spPr>
        <p:txBody>
          <a:bodyPr/>
          <a:lstStyle/>
          <a:p>
            <a:pPr algn="ctr"/>
            <a:r>
              <a:rPr lang="en-US" b="1" dirty="0" smtClean="0"/>
              <a:t>Submarines</a:t>
            </a:r>
            <a:endParaRPr lang="en-US" dirty="0"/>
          </a:p>
        </p:txBody>
      </p:sp>
      <p:sp>
        <p:nvSpPr>
          <p:cNvPr id="3" name="Content Placeholder 2"/>
          <p:cNvSpPr>
            <a:spLocks noGrp="1"/>
          </p:cNvSpPr>
          <p:nvPr>
            <p:ph idx="1"/>
          </p:nvPr>
        </p:nvSpPr>
        <p:spPr>
          <a:xfrm>
            <a:off x="914400" y="1143000"/>
            <a:ext cx="7772400" cy="5060160"/>
          </a:xfrm>
        </p:spPr>
        <p:txBody>
          <a:bodyPr>
            <a:normAutofit fontScale="85000" lnSpcReduction="10000"/>
          </a:bodyPr>
          <a:lstStyle/>
          <a:p>
            <a:pPr algn="just">
              <a:buNone/>
            </a:pPr>
            <a:r>
              <a:rPr lang="en-US" b="1" dirty="0" smtClean="0"/>
              <a:t>Escape from Submarines:</a:t>
            </a:r>
          </a:p>
          <a:p>
            <a:pPr algn="just"/>
            <a:r>
              <a:rPr lang="en-US" dirty="0" smtClean="0"/>
              <a:t> Escape is possible from as deep as 300 feet without using any apparatus</a:t>
            </a:r>
            <a:r>
              <a:rPr lang="en-US" dirty="0" smtClean="0"/>
              <a:t>.</a:t>
            </a:r>
          </a:p>
          <a:p>
            <a:pPr algn="just"/>
            <a:r>
              <a:rPr lang="en-US" dirty="0" smtClean="0"/>
              <a:t> </a:t>
            </a:r>
            <a:r>
              <a:rPr lang="en-US" dirty="0" smtClean="0"/>
              <a:t>However, proper use of rebreathing devices, especially when using helium, theoretically can allow escape from as deep as 600 feet or perhaps more. </a:t>
            </a:r>
            <a:endParaRPr lang="en-US" dirty="0" smtClean="0"/>
          </a:p>
          <a:p>
            <a:pPr algn="just"/>
            <a:r>
              <a:rPr lang="en-US" dirty="0" smtClean="0"/>
              <a:t>One </a:t>
            </a:r>
            <a:r>
              <a:rPr lang="en-US" dirty="0" smtClean="0"/>
              <a:t>of the major problems of escape is prevention of air embolism. As the person ascends, the gases in the lungs expand and sometimes rupture a pulmonary blood vessel, forcing the gases to enter the vessel and cause </a:t>
            </a:r>
            <a:r>
              <a:rPr lang="en-US" dirty="0" smtClean="0">
                <a:solidFill>
                  <a:schemeClr val="accent3">
                    <a:lumMod val="60000"/>
                    <a:lumOff val="40000"/>
                  </a:schemeClr>
                </a:solidFill>
              </a:rPr>
              <a:t>air embolism </a:t>
            </a:r>
            <a:r>
              <a:rPr lang="en-US" dirty="0" smtClean="0"/>
              <a:t>of the circulation. Therefore, as the person ascends, he or she must make a special effort to exhale continually.</a:t>
            </a:r>
            <a:endParaRPr lang="en-US" dirty="0"/>
          </a:p>
        </p:txBody>
      </p:sp>
      <p:sp>
        <p:nvSpPr>
          <p:cNvPr id="4" name="Footer Placeholder 3"/>
          <p:cNvSpPr>
            <a:spLocks noGrp="1"/>
          </p:cNvSpPr>
          <p:nvPr>
            <p:ph type="ftr" sz="quarter" idx="11"/>
          </p:nvPr>
        </p:nvSpPr>
        <p:spPr/>
        <p:txBody>
          <a:bodyPr/>
          <a:lstStyle/>
          <a:p>
            <a:r>
              <a:rPr lang="en-US" smtClean="0"/>
              <a:t>DEPARTMENT OF BIOCHEMISTRY, SJC, TRICHY</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REFERENCE</a:t>
            </a:r>
            <a:endParaRPr lang="en-US" dirty="0"/>
          </a:p>
        </p:txBody>
      </p:sp>
      <p:sp>
        <p:nvSpPr>
          <p:cNvPr id="3" name="Content Placeholder 2"/>
          <p:cNvSpPr>
            <a:spLocks noGrp="1"/>
          </p:cNvSpPr>
          <p:nvPr>
            <p:ph idx="1"/>
          </p:nvPr>
        </p:nvSpPr>
        <p:spPr>
          <a:xfrm>
            <a:off x="914400" y="1783560"/>
            <a:ext cx="7772400" cy="2483640"/>
          </a:xfrm>
        </p:spPr>
        <p:txBody>
          <a:bodyPr/>
          <a:lstStyle/>
          <a:p>
            <a:r>
              <a:rPr lang="en-US" dirty="0"/>
              <a:t>Arthur C. Guyton, 2005, Text Book of Medical Physiology, WB Saunders’s, </a:t>
            </a:r>
            <a:r>
              <a:rPr lang="en-US" dirty="0" smtClean="0"/>
              <a:t>USA.</a:t>
            </a:r>
            <a:r>
              <a:rPr lang="en-US" dirty="0"/>
              <a:t/>
            </a:r>
            <a:br>
              <a:rPr lang="en-US" dirty="0"/>
            </a:br>
            <a:endParaRPr lang="en-US" dirty="0"/>
          </a:p>
        </p:txBody>
      </p:sp>
      <p:sp>
        <p:nvSpPr>
          <p:cNvPr id="4" name="Footer Placeholder 3"/>
          <p:cNvSpPr>
            <a:spLocks noGrp="1"/>
          </p:cNvSpPr>
          <p:nvPr>
            <p:ph type="ftr" sz="quarter" idx="11"/>
          </p:nvPr>
        </p:nvSpPr>
        <p:spPr/>
        <p:txBody>
          <a:bodyPr/>
          <a:lstStyle/>
          <a:p>
            <a:r>
              <a:rPr lang="en-US" smtClean="0"/>
              <a:t>DEPARTMENT OF BIOCHEMISTRY, SJC, TRICHY</a:t>
            </a:r>
            <a:endParaRPr lang="en-US" dirty="0"/>
          </a:p>
        </p:txBody>
      </p:sp>
    </p:spTree>
    <p:extLst>
      <p:ext uri="{BB962C8B-B14F-4D97-AF65-F5344CB8AC3E}">
        <p14:creationId xmlns:p14="http://schemas.microsoft.com/office/powerpoint/2010/main" val="19031778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chemeClr val="accent2">
                    <a:lumMod val="40000"/>
                    <a:lumOff val="60000"/>
                  </a:schemeClr>
                </a:solidFill>
                <a:latin typeface="Centaur" pitchFamily="18" charset="0"/>
              </a:rPr>
              <a:t>Alveolar PO2 at Different Elevations</a:t>
            </a:r>
            <a:endParaRPr lang="en-US" sz="3600" dirty="0">
              <a:solidFill>
                <a:schemeClr val="accent2">
                  <a:lumMod val="40000"/>
                  <a:lumOff val="60000"/>
                </a:schemeClr>
              </a:solidFill>
              <a:latin typeface="Centaur" pitchFamily="18" charset="0"/>
            </a:endParaRPr>
          </a:p>
        </p:txBody>
      </p:sp>
      <p:pic>
        <p:nvPicPr>
          <p:cNvPr id="1026" name="Picture 2"/>
          <p:cNvPicPr>
            <a:picLocks noGrp="1" noChangeAspect="1" noChangeArrowheads="1"/>
          </p:cNvPicPr>
          <p:nvPr>
            <p:ph idx="1"/>
          </p:nvPr>
        </p:nvPicPr>
        <p:blipFill>
          <a:blip r:embed="rId2"/>
          <a:srcRect/>
          <a:stretch>
            <a:fillRect/>
          </a:stretch>
        </p:blipFill>
        <p:spPr bwMode="auto">
          <a:xfrm>
            <a:off x="381000" y="1219200"/>
            <a:ext cx="8153400" cy="4953000"/>
          </a:xfrm>
          <a:prstGeom prst="rect">
            <a:avLst/>
          </a:prstGeom>
          <a:noFill/>
          <a:ln w="9525">
            <a:noFill/>
            <a:miter lim="800000"/>
            <a:headEnd/>
            <a:tailEnd/>
          </a:ln>
          <a:effectLst/>
        </p:spPr>
      </p:pic>
      <p:sp>
        <p:nvSpPr>
          <p:cNvPr id="3" name="Footer Placeholder 2"/>
          <p:cNvSpPr>
            <a:spLocks noGrp="1"/>
          </p:cNvSpPr>
          <p:nvPr>
            <p:ph type="ftr" sz="quarter" idx="11"/>
          </p:nvPr>
        </p:nvSpPr>
        <p:spPr/>
        <p:txBody>
          <a:bodyPr/>
          <a:lstStyle/>
          <a:p>
            <a:r>
              <a:rPr lang="en-US" smtClean="0"/>
              <a:t>DEPARTMENT OF BIOCHEMISTRY, SJC, TRICHY</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152400"/>
            <a:ext cx="7772400" cy="5638800"/>
          </a:xfrm>
        </p:spPr>
        <p:txBody>
          <a:bodyPr>
            <a:noAutofit/>
          </a:bodyPr>
          <a:lstStyle/>
          <a:p>
            <a:pPr>
              <a:buNone/>
            </a:pPr>
            <a:r>
              <a:rPr lang="en-US" sz="3200" dirty="0" smtClean="0">
                <a:latin typeface="Centaur" pitchFamily="18" charset="0"/>
              </a:rPr>
              <a:t>		</a:t>
            </a:r>
            <a:r>
              <a:rPr lang="en-US" sz="2800" dirty="0" smtClean="0">
                <a:latin typeface="Centaur" pitchFamily="18" charset="0"/>
              </a:rPr>
              <a:t>The approximate Po2s in the alveoli at different altitudes when one is breathing air for both the </a:t>
            </a:r>
            <a:r>
              <a:rPr lang="en-US" sz="2800" i="1" dirty="0" smtClean="0">
                <a:latin typeface="Centaur" pitchFamily="18" charset="0"/>
              </a:rPr>
              <a:t>unacclimatized and the acclimatized person. </a:t>
            </a:r>
            <a:endParaRPr lang="en-US" sz="2800" i="1" dirty="0" smtClean="0">
              <a:latin typeface="Centaur" pitchFamily="18" charset="0"/>
            </a:endParaRPr>
          </a:p>
          <a:p>
            <a:pPr>
              <a:buNone/>
            </a:pPr>
            <a:r>
              <a:rPr lang="en-US" sz="2800" i="1" dirty="0">
                <a:latin typeface="Centaur" pitchFamily="18" charset="0"/>
              </a:rPr>
              <a:t>	</a:t>
            </a:r>
            <a:r>
              <a:rPr lang="en-US" sz="2800" i="1" dirty="0" smtClean="0">
                <a:latin typeface="Centaur" pitchFamily="18" charset="0"/>
              </a:rPr>
              <a:t>	</a:t>
            </a:r>
            <a:r>
              <a:rPr lang="en-US" sz="2800" i="1" dirty="0" smtClean="0">
                <a:latin typeface="Centaur" pitchFamily="18" charset="0"/>
              </a:rPr>
              <a:t>At </a:t>
            </a:r>
            <a:r>
              <a:rPr lang="en-US" sz="2800" i="1" dirty="0" smtClean="0">
                <a:latin typeface="Centaur" pitchFamily="18" charset="0"/>
              </a:rPr>
              <a:t>sea </a:t>
            </a:r>
            <a:r>
              <a:rPr lang="en-US" sz="2800" dirty="0" smtClean="0">
                <a:latin typeface="Centaur" pitchFamily="18" charset="0"/>
              </a:rPr>
              <a:t>level, the alveolar Po2 is </a:t>
            </a:r>
            <a:r>
              <a:rPr lang="en-US" sz="2800" dirty="0" smtClean="0">
                <a:solidFill>
                  <a:schemeClr val="accent3">
                    <a:lumMod val="20000"/>
                    <a:lumOff val="80000"/>
                  </a:schemeClr>
                </a:solidFill>
                <a:latin typeface="Centaur" pitchFamily="18" charset="0"/>
              </a:rPr>
              <a:t>104 mm Hg; at 20,000 feet altitude</a:t>
            </a:r>
            <a:r>
              <a:rPr lang="en-US" sz="2800" dirty="0" smtClean="0">
                <a:latin typeface="Centaur" pitchFamily="18" charset="0"/>
              </a:rPr>
              <a:t>, it falls to about </a:t>
            </a:r>
            <a:r>
              <a:rPr lang="en-US" sz="2800" dirty="0" smtClean="0">
                <a:solidFill>
                  <a:srgbClr val="FFFF00"/>
                </a:solidFill>
                <a:latin typeface="Centaur" pitchFamily="18" charset="0"/>
              </a:rPr>
              <a:t>40 mm Hg </a:t>
            </a:r>
            <a:r>
              <a:rPr lang="en-US" sz="2800" dirty="0" smtClean="0">
                <a:latin typeface="Centaur" pitchFamily="18" charset="0"/>
              </a:rPr>
              <a:t>in the unacclimatized person but only to </a:t>
            </a:r>
            <a:r>
              <a:rPr lang="en-US" sz="2800" dirty="0" smtClean="0">
                <a:solidFill>
                  <a:srgbClr val="99FF33"/>
                </a:solidFill>
                <a:latin typeface="Centaur" pitchFamily="18" charset="0"/>
              </a:rPr>
              <a:t>53 mm Hg in the acclimatized</a:t>
            </a:r>
            <a:r>
              <a:rPr lang="en-US" sz="2800" dirty="0" smtClean="0">
                <a:latin typeface="Centaur" pitchFamily="18" charset="0"/>
              </a:rPr>
              <a:t>. </a:t>
            </a:r>
            <a:endParaRPr lang="en-US" sz="2800" dirty="0" smtClean="0">
              <a:latin typeface="Centaur" pitchFamily="18" charset="0"/>
            </a:endParaRPr>
          </a:p>
          <a:p>
            <a:pPr>
              <a:buNone/>
            </a:pPr>
            <a:r>
              <a:rPr lang="en-US" sz="2800" dirty="0">
                <a:latin typeface="Centaur" pitchFamily="18" charset="0"/>
              </a:rPr>
              <a:t>	</a:t>
            </a:r>
            <a:r>
              <a:rPr lang="en-US" sz="2800" dirty="0" smtClean="0">
                <a:latin typeface="Centaur" pitchFamily="18" charset="0"/>
              </a:rPr>
              <a:t>	</a:t>
            </a:r>
            <a:r>
              <a:rPr lang="en-US" sz="2800" dirty="0" smtClean="0">
                <a:latin typeface="Centaur" pitchFamily="18" charset="0"/>
              </a:rPr>
              <a:t>The </a:t>
            </a:r>
            <a:r>
              <a:rPr lang="en-US" sz="2800" dirty="0" smtClean="0">
                <a:latin typeface="Centaur" pitchFamily="18" charset="0"/>
              </a:rPr>
              <a:t>difference between these two is that alveolar ventilation increases much more in the acclimatized person than in the unacclimatized person.</a:t>
            </a:r>
            <a:endParaRPr lang="en-US" sz="2800" dirty="0">
              <a:latin typeface="Centaur" pitchFamily="18" charset="0"/>
            </a:endParaRPr>
          </a:p>
        </p:txBody>
      </p:sp>
      <p:sp>
        <p:nvSpPr>
          <p:cNvPr id="2" name="Footer Placeholder 1"/>
          <p:cNvSpPr>
            <a:spLocks noGrp="1"/>
          </p:cNvSpPr>
          <p:nvPr>
            <p:ph type="ftr" sz="quarter" idx="11"/>
          </p:nvPr>
        </p:nvSpPr>
        <p:spPr/>
        <p:txBody>
          <a:bodyPr/>
          <a:lstStyle/>
          <a:p>
            <a:r>
              <a:rPr lang="en-US" smtClean="0"/>
              <a:t>DEPARTMENT OF BIOCHEMISTRY, SJC, TRICHY</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3600" b="1" dirty="0" smtClean="0">
                <a:solidFill>
                  <a:srgbClr val="FF0000"/>
                </a:solidFill>
                <a:latin typeface="Centaur" pitchFamily="18" charset="0"/>
              </a:rPr>
              <a:t>Carbon Dioxide and Water Vapor Decrease the Alveolar Oxygen.</a:t>
            </a:r>
            <a:endParaRPr lang="en-US" sz="3600" dirty="0">
              <a:solidFill>
                <a:srgbClr val="FF0000"/>
              </a:solidFill>
              <a:latin typeface="Centaur" pitchFamily="18" charset="0"/>
            </a:endParaRPr>
          </a:p>
        </p:txBody>
      </p:sp>
      <p:sp>
        <p:nvSpPr>
          <p:cNvPr id="3" name="Content Placeholder 2"/>
          <p:cNvSpPr>
            <a:spLocks noGrp="1"/>
          </p:cNvSpPr>
          <p:nvPr>
            <p:ph idx="1"/>
          </p:nvPr>
        </p:nvSpPr>
        <p:spPr/>
        <p:txBody>
          <a:bodyPr>
            <a:normAutofit lnSpcReduction="10000"/>
          </a:bodyPr>
          <a:lstStyle/>
          <a:p>
            <a:pPr marL="642366" indent="-514350">
              <a:buNone/>
            </a:pPr>
            <a:r>
              <a:rPr lang="en-US" dirty="0" smtClean="0">
                <a:latin typeface="Centaur" pitchFamily="18" charset="0"/>
              </a:rPr>
              <a:t>At high altitudes carbon dioxide is continually excreted from the pulmonary blood into the alveoli.</a:t>
            </a:r>
          </a:p>
          <a:p>
            <a:pPr marL="514350" indent="-514350">
              <a:buNone/>
            </a:pPr>
            <a:r>
              <a:rPr lang="en-US" dirty="0" smtClean="0">
                <a:latin typeface="Centaur" pitchFamily="18" charset="0"/>
              </a:rPr>
              <a:t>Water vaporizes into the inspired air from the respiratory surfaces.</a:t>
            </a:r>
          </a:p>
          <a:p>
            <a:pPr marL="514350" indent="-514350">
              <a:buNone/>
            </a:pPr>
            <a:r>
              <a:rPr lang="en-US" dirty="0" smtClean="0">
                <a:latin typeface="Centaur" pitchFamily="18" charset="0"/>
              </a:rPr>
              <a:t>These two gases dilute the oxygen in the alveoli, thus reducing the oxygen concentration.</a:t>
            </a:r>
          </a:p>
          <a:p>
            <a:pPr marL="514350" indent="-514350">
              <a:buNone/>
            </a:pPr>
            <a:r>
              <a:rPr lang="en-US" dirty="0" smtClean="0">
                <a:latin typeface="Centaur" pitchFamily="18" charset="0"/>
              </a:rPr>
              <a:t>Water vapor pressure in the alveoli remains 47 mm Hg as long as the body temperature is normal, regardless of altitude.</a:t>
            </a:r>
            <a:endParaRPr lang="en-US" dirty="0">
              <a:latin typeface="Centaur" pitchFamily="18" charset="0"/>
            </a:endParaRPr>
          </a:p>
        </p:txBody>
      </p:sp>
      <p:sp>
        <p:nvSpPr>
          <p:cNvPr id="4" name="Footer Placeholder 3"/>
          <p:cNvSpPr>
            <a:spLocks noGrp="1"/>
          </p:cNvSpPr>
          <p:nvPr>
            <p:ph type="ftr" sz="quarter" idx="11"/>
          </p:nvPr>
        </p:nvSpPr>
        <p:spPr/>
        <p:txBody>
          <a:bodyPr/>
          <a:lstStyle/>
          <a:p>
            <a:r>
              <a:rPr lang="en-US" smtClean="0"/>
              <a:t>DEPARTMENT OF BIOCHEMISTRY, SJC, TRICHY</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822160"/>
          </a:xfrm>
        </p:spPr>
        <p:txBody>
          <a:bodyPr/>
          <a:lstStyle/>
          <a:p>
            <a:pPr>
              <a:buNone/>
            </a:pPr>
            <a:r>
              <a:rPr lang="en-US" dirty="0" smtClean="0">
                <a:latin typeface="Centaur" pitchFamily="18" charset="0"/>
              </a:rPr>
              <a:t>In the case of carbon dioxide, during exposure to very high altitudes, the alveolar Pco2 falls from the sea-level value of </a:t>
            </a:r>
            <a:r>
              <a:rPr lang="en-US" dirty="0" smtClean="0">
                <a:solidFill>
                  <a:schemeClr val="accent2">
                    <a:lumMod val="40000"/>
                    <a:lumOff val="60000"/>
                  </a:schemeClr>
                </a:solidFill>
                <a:latin typeface="Centaur" pitchFamily="18" charset="0"/>
              </a:rPr>
              <a:t>40</a:t>
            </a:r>
            <a:r>
              <a:rPr lang="en-US" dirty="0" smtClean="0">
                <a:latin typeface="Centaur" pitchFamily="18" charset="0"/>
              </a:rPr>
              <a:t> mm Hg to lower values. In the </a:t>
            </a:r>
            <a:r>
              <a:rPr lang="en-US" i="1" dirty="0" smtClean="0">
                <a:latin typeface="Centaur" pitchFamily="18" charset="0"/>
              </a:rPr>
              <a:t>acclimatized person, who increases his or her ventilation about fivefold, the Pco2 </a:t>
            </a:r>
            <a:r>
              <a:rPr lang="en-US" dirty="0" smtClean="0">
                <a:latin typeface="Centaur" pitchFamily="18" charset="0"/>
              </a:rPr>
              <a:t>falls to about </a:t>
            </a:r>
            <a:r>
              <a:rPr lang="en-US" dirty="0" smtClean="0">
                <a:solidFill>
                  <a:schemeClr val="accent6">
                    <a:lumMod val="60000"/>
                    <a:lumOff val="40000"/>
                  </a:schemeClr>
                </a:solidFill>
                <a:latin typeface="Centaur" pitchFamily="18" charset="0"/>
              </a:rPr>
              <a:t>7</a:t>
            </a:r>
            <a:r>
              <a:rPr lang="en-US" dirty="0" smtClean="0">
                <a:latin typeface="Centaur" pitchFamily="18" charset="0"/>
              </a:rPr>
              <a:t> mm Hg because of increased respiration. </a:t>
            </a:r>
            <a:endParaRPr lang="en-US" dirty="0">
              <a:latin typeface="Centaur" pitchFamily="18" charset="0"/>
            </a:endParaRPr>
          </a:p>
        </p:txBody>
      </p:sp>
      <p:sp>
        <p:nvSpPr>
          <p:cNvPr id="2" name="Footer Placeholder 1"/>
          <p:cNvSpPr>
            <a:spLocks noGrp="1"/>
          </p:cNvSpPr>
          <p:nvPr>
            <p:ph type="ftr" sz="quarter" idx="11"/>
          </p:nvPr>
        </p:nvSpPr>
        <p:spPr/>
        <p:txBody>
          <a:bodyPr/>
          <a:lstStyle/>
          <a:p>
            <a:r>
              <a:rPr lang="en-US" smtClean="0"/>
              <a:t>DEPARTMENT OF BIOCHEMISTRY, SJC, TRICHY</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8600"/>
            <a:ext cx="7772400" cy="914400"/>
          </a:xfrm>
        </p:spPr>
        <p:txBody>
          <a:bodyPr/>
          <a:lstStyle/>
          <a:p>
            <a:pPr algn="ctr"/>
            <a:r>
              <a:rPr lang="en-US" sz="3200" b="1" dirty="0" smtClean="0">
                <a:latin typeface="Centaur" pitchFamily="18" charset="0"/>
              </a:rPr>
              <a:t>Effect of Breathing Pure Oxygen on Alveolar PO2 at Different Altitudes</a:t>
            </a:r>
            <a:endParaRPr lang="en-US" sz="3200" dirty="0">
              <a:latin typeface="Centaur" pitchFamily="18" charset="0"/>
            </a:endParaRPr>
          </a:p>
        </p:txBody>
      </p:sp>
      <p:sp>
        <p:nvSpPr>
          <p:cNvPr id="3" name="Content Placeholder 2"/>
          <p:cNvSpPr>
            <a:spLocks noGrp="1"/>
          </p:cNvSpPr>
          <p:nvPr>
            <p:ph idx="1"/>
          </p:nvPr>
        </p:nvSpPr>
        <p:spPr>
          <a:xfrm>
            <a:off x="533400" y="1371600"/>
            <a:ext cx="8153400" cy="4983960"/>
          </a:xfrm>
        </p:spPr>
        <p:txBody>
          <a:bodyPr>
            <a:normAutofit fontScale="92500" lnSpcReduction="20000"/>
          </a:bodyPr>
          <a:lstStyle/>
          <a:p>
            <a:pPr algn="just">
              <a:buNone/>
            </a:pPr>
            <a:r>
              <a:rPr lang="en-US" dirty="0" smtClean="0">
                <a:latin typeface="Centaur" pitchFamily="18" charset="0"/>
              </a:rPr>
              <a:t>	 </a:t>
            </a:r>
            <a:r>
              <a:rPr lang="en-US" dirty="0" smtClean="0">
                <a:latin typeface="Centaur" pitchFamily="18" charset="0"/>
              </a:rPr>
              <a:t>	If </a:t>
            </a:r>
            <a:r>
              <a:rPr lang="en-US" dirty="0" smtClean="0">
                <a:latin typeface="Centaur" pitchFamily="18" charset="0"/>
              </a:rPr>
              <a:t>a person breathes pure oxygen instead of air,</a:t>
            </a:r>
          </a:p>
          <a:p>
            <a:pPr algn="just">
              <a:buNone/>
            </a:pPr>
            <a:r>
              <a:rPr lang="en-US" dirty="0" smtClean="0">
                <a:latin typeface="Centaur" pitchFamily="18" charset="0"/>
              </a:rPr>
              <a:t>most of the space in the alveoli formerly occupied by</a:t>
            </a:r>
          </a:p>
          <a:p>
            <a:pPr algn="just">
              <a:buNone/>
            </a:pPr>
            <a:r>
              <a:rPr lang="en-US" dirty="0" smtClean="0">
                <a:latin typeface="Centaur" pitchFamily="18" charset="0"/>
              </a:rPr>
              <a:t>nitrogen becomes occupied by oxygen. </a:t>
            </a:r>
            <a:endParaRPr lang="en-US" dirty="0" smtClean="0">
              <a:latin typeface="Centaur" pitchFamily="18" charset="0"/>
            </a:endParaRPr>
          </a:p>
          <a:p>
            <a:pPr algn="just">
              <a:buNone/>
            </a:pPr>
            <a:r>
              <a:rPr lang="en-US" dirty="0">
                <a:latin typeface="Centaur" pitchFamily="18" charset="0"/>
              </a:rPr>
              <a:t>	</a:t>
            </a:r>
            <a:r>
              <a:rPr lang="en-US" dirty="0" smtClean="0">
                <a:latin typeface="Centaur" pitchFamily="18" charset="0"/>
              </a:rPr>
              <a:t>	</a:t>
            </a:r>
            <a:r>
              <a:rPr lang="en-US" dirty="0" smtClean="0">
                <a:latin typeface="Centaur" pitchFamily="18" charset="0"/>
              </a:rPr>
              <a:t>At </a:t>
            </a:r>
            <a:r>
              <a:rPr lang="en-US" dirty="0" smtClean="0">
                <a:latin typeface="Centaur" pitchFamily="18" charset="0"/>
              </a:rPr>
              <a:t>30,000 feet</a:t>
            </a:r>
            <a:r>
              <a:rPr lang="en-US" dirty="0" smtClean="0">
                <a:latin typeface="Centaur" pitchFamily="18" charset="0"/>
              </a:rPr>
              <a:t>, an </a:t>
            </a:r>
            <a:r>
              <a:rPr lang="en-US" dirty="0" smtClean="0">
                <a:latin typeface="Centaur" pitchFamily="18" charset="0"/>
              </a:rPr>
              <a:t>aviator could have an alveolar Po2 as high as 139 </a:t>
            </a:r>
            <a:r>
              <a:rPr lang="en-US" dirty="0" smtClean="0">
                <a:latin typeface="Centaur" pitchFamily="18" charset="0"/>
              </a:rPr>
              <a:t>mmHg </a:t>
            </a:r>
            <a:r>
              <a:rPr lang="en-US" dirty="0" smtClean="0">
                <a:latin typeface="Centaur" pitchFamily="18" charset="0"/>
              </a:rPr>
              <a:t>instead of the 18 mm Hg when breathing air. </a:t>
            </a:r>
            <a:endParaRPr lang="en-US" dirty="0" smtClean="0">
              <a:latin typeface="Centaur" pitchFamily="18" charset="0"/>
            </a:endParaRPr>
          </a:p>
          <a:p>
            <a:pPr algn="just">
              <a:buNone/>
            </a:pPr>
            <a:r>
              <a:rPr lang="en-US" dirty="0">
                <a:latin typeface="Centaur" pitchFamily="18" charset="0"/>
              </a:rPr>
              <a:t>	</a:t>
            </a:r>
            <a:r>
              <a:rPr lang="en-US" dirty="0" smtClean="0">
                <a:latin typeface="Centaur" pitchFamily="18" charset="0"/>
              </a:rPr>
              <a:t>	</a:t>
            </a:r>
            <a:r>
              <a:rPr lang="en-US" dirty="0" smtClean="0">
                <a:latin typeface="Centaur" pitchFamily="18" charset="0"/>
              </a:rPr>
              <a:t>The red curve </a:t>
            </a:r>
            <a:r>
              <a:rPr lang="en-US" dirty="0" smtClean="0">
                <a:latin typeface="Centaur" pitchFamily="18" charset="0"/>
              </a:rPr>
              <a:t>of Figure shows arterial blood hemoglobin </a:t>
            </a:r>
            <a:r>
              <a:rPr lang="en-US" dirty="0" smtClean="0">
                <a:latin typeface="Centaur" pitchFamily="18" charset="0"/>
              </a:rPr>
              <a:t>oxygen saturation </a:t>
            </a:r>
            <a:r>
              <a:rPr lang="en-US" dirty="0" smtClean="0">
                <a:latin typeface="Centaur" pitchFamily="18" charset="0"/>
              </a:rPr>
              <a:t>at different altitudes when one is </a:t>
            </a:r>
            <a:r>
              <a:rPr lang="en-US" dirty="0" smtClean="0">
                <a:latin typeface="Centaur" pitchFamily="18" charset="0"/>
              </a:rPr>
              <a:t>breathing pure </a:t>
            </a:r>
            <a:r>
              <a:rPr lang="en-US" dirty="0" smtClean="0">
                <a:latin typeface="Centaur" pitchFamily="18" charset="0"/>
              </a:rPr>
              <a:t>oxygen. Note that the saturation remains above </a:t>
            </a:r>
            <a:r>
              <a:rPr lang="en-US" dirty="0" smtClean="0">
                <a:latin typeface="Centaur" pitchFamily="18" charset="0"/>
              </a:rPr>
              <a:t>90 per </a:t>
            </a:r>
            <a:r>
              <a:rPr lang="en-US" dirty="0" smtClean="0">
                <a:latin typeface="Centaur" pitchFamily="18" charset="0"/>
              </a:rPr>
              <a:t>cent until the aviator ascends to about 39,000 feet</a:t>
            </a:r>
            <a:r>
              <a:rPr lang="en-US" dirty="0" smtClean="0">
                <a:latin typeface="Centaur" pitchFamily="18" charset="0"/>
              </a:rPr>
              <a:t>; then </a:t>
            </a:r>
            <a:r>
              <a:rPr lang="en-US" dirty="0" smtClean="0">
                <a:latin typeface="Centaur" pitchFamily="18" charset="0"/>
              </a:rPr>
              <a:t>it falls rapidly to about 50 per cent at about </a:t>
            </a:r>
            <a:r>
              <a:rPr lang="en-US" dirty="0" smtClean="0">
                <a:latin typeface="Centaur" pitchFamily="18" charset="0"/>
              </a:rPr>
              <a:t>47,000 feet</a:t>
            </a:r>
            <a:r>
              <a:rPr lang="en-US" dirty="0" smtClean="0">
                <a:latin typeface="Centaur" pitchFamily="18" charset="0"/>
              </a:rPr>
              <a:t>.</a:t>
            </a:r>
            <a:endParaRPr lang="en-US" dirty="0">
              <a:latin typeface="Centaur" pitchFamily="18" charset="0"/>
            </a:endParaRPr>
          </a:p>
        </p:txBody>
      </p:sp>
      <p:sp>
        <p:nvSpPr>
          <p:cNvPr id="4" name="Footer Placeholder 3"/>
          <p:cNvSpPr>
            <a:spLocks noGrp="1"/>
          </p:cNvSpPr>
          <p:nvPr>
            <p:ph type="ftr" sz="quarter" idx="11"/>
          </p:nvPr>
        </p:nvSpPr>
        <p:spPr/>
        <p:txBody>
          <a:bodyPr/>
          <a:lstStyle/>
          <a:p>
            <a:r>
              <a:rPr lang="en-US" smtClean="0"/>
              <a:t>DEPARTMENT OF BIOCHEMISTRY, SJC, TRICHY</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4098" name="Picture 2"/>
          <p:cNvPicPr>
            <a:picLocks noGrp="1" noChangeAspect="1" noChangeArrowheads="1"/>
          </p:cNvPicPr>
          <p:nvPr>
            <p:ph idx="1"/>
          </p:nvPr>
        </p:nvPicPr>
        <p:blipFill>
          <a:blip r:embed="rId2"/>
          <a:srcRect/>
          <a:stretch>
            <a:fillRect/>
          </a:stretch>
        </p:blipFill>
        <p:spPr bwMode="auto">
          <a:xfrm>
            <a:off x="2590800" y="1143000"/>
            <a:ext cx="4215468" cy="4572000"/>
          </a:xfrm>
          <a:prstGeom prst="rect">
            <a:avLst/>
          </a:prstGeom>
          <a:noFill/>
          <a:ln w="9525">
            <a:noFill/>
            <a:miter lim="800000"/>
            <a:headEnd/>
            <a:tailEnd/>
          </a:ln>
          <a:effectLst/>
        </p:spPr>
      </p:pic>
      <p:sp>
        <p:nvSpPr>
          <p:cNvPr id="3" name="Footer Placeholder 2"/>
          <p:cNvSpPr>
            <a:spLocks noGrp="1"/>
          </p:cNvSpPr>
          <p:nvPr>
            <p:ph type="ftr" sz="quarter" idx="11"/>
          </p:nvPr>
        </p:nvSpPr>
        <p:spPr/>
        <p:txBody>
          <a:bodyPr/>
          <a:lstStyle/>
          <a:p>
            <a:r>
              <a:rPr lang="en-US" smtClean="0"/>
              <a:t>DEPARTMENT OF BIOCHEMISTRY, SJC, TRICHY</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0"/>
            <a:ext cx="7772400" cy="914400"/>
          </a:xfrm>
        </p:spPr>
        <p:txBody>
          <a:bodyPr/>
          <a:lstStyle/>
          <a:p>
            <a:pPr algn="ctr"/>
            <a:r>
              <a:rPr lang="en-US" sz="3200" b="1" dirty="0" smtClean="0"/>
              <a:t>Acclimatization to Low PO2</a:t>
            </a:r>
            <a:endParaRPr lang="en-US" sz="3200" dirty="0"/>
          </a:p>
        </p:txBody>
      </p:sp>
      <p:sp>
        <p:nvSpPr>
          <p:cNvPr id="3" name="Content Placeholder 2"/>
          <p:cNvSpPr>
            <a:spLocks noGrp="1"/>
          </p:cNvSpPr>
          <p:nvPr>
            <p:ph idx="1"/>
          </p:nvPr>
        </p:nvSpPr>
        <p:spPr>
          <a:xfrm>
            <a:off x="914400" y="685800"/>
            <a:ext cx="7772400" cy="5669760"/>
          </a:xfrm>
        </p:spPr>
        <p:txBody>
          <a:bodyPr>
            <a:normAutofit fontScale="92500" lnSpcReduction="20000"/>
          </a:bodyPr>
          <a:lstStyle/>
          <a:p>
            <a:pPr>
              <a:buNone/>
            </a:pPr>
            <a:r>
              <a:rPr lang="en-US" dirty="0" smtClean="0"/>
              <a:t>The principal means by which acclimatization comes about are </a:t>
            </a:r>
          </a:p>
          <a:p>
            <a:pPr>
              <a:buNone/>
            </a:pPr>
            <a:r>
              <a:rPr lang="en-US" dirty="0" smtClean="0"/>
              <a:t>(1) a great increase in pulmonary ventilation,</a:t>
            </a:r>
          </a:p>
          <a:p>
            <a:pPr>
              <a:buNone/>
            </a:pPr>
            <a:r>
              <a:rPr lang="en-US" dirty="0" smtClean="0"/>
              <a:t>(2) increased numbers of red blood cells, </a:t>
            </a:r>
          </a:p>
          <a:p>
            <a:pPr>
              <a:buNone/>
            </a:pPr>
            <a:r>
              <a:rPr lang="en-US" dirty="0" smtClean="0"/>
              <a:t>(3) increased diffusing capacity of the lungs, </a:t>
            </a:r>
          </a:p>
          <a:p>
            <a:pPr>
              <a:buNone/>
            </a:pPr>
            <a:r>
              <a:rPr lang="en-US" dirty="0" smtClean="0"/>
              <a:t>(4) Increased </a:t>
            </a:r>
            <a:r>
              <a:rPr lang="en-US" dirty="0" err="1" smtClean="0"/>
              <a:t>vascularity</a:t>
            </a:r>
            <a:r>
              <a:rPr lang="en-US" dirty="0" smtClean="0"/>
              <a:t> of the peripheral tissues, and </a:t>
            </a:r>
          </a:p>
          <a:p>
            <a:pPr>
              <a:buNone/>
            </a:pPr>
            <a:r>
              <a:rPr lang="en-US" dirty="0" smtClean="0"/>
              <a:t>(5) Increased ability of the tissue cells to use oxygen despite low Po2.</a:t>
            </a:r>
          </a:p>
          <a:p>
            <a:pPr>
              <a:buNone/>
            </a:pPr>
            <a:r>
              <a:rPr lang="en-US" dirty="0" smtClean="0"/>
              <a:t>(6) Cellular Acclimatization. In animals native to altitudes of 13,000 to 17,000 feet, cell mitochondria and cellular oxidative enzyme systems are slightly more plentiful than in sea-level inhabitants.</a:t>
            </a:r>
            <a:endParaRPr lang="en-US" dirty="0"/>
          </a:p>
        </p:txBody>
      </p:sp>
      <p:sp>
        <p:nvSpPr>
          <p:cNvPr id="4" name="Footer Placeholder 3"/>
          <p:cNvSpPr>
            <a:spLocks noGrp="1"/>
          </p:cNvSpPr>
          <p:nvPr>
            <p:ph type="ftr" sz="quarter" idx="11"/>
          </p:nvPr>
        </p:nvSpPr>
        <p:spPr/>
        <p:txBody>
          <a:bodyPr/>
          <a:lstStyle/>
          <a:p>
            <a:r>
              <a:rPr lang="en-US" smtClean="0"/>
              <a:t>DEPARTMENT OF BIOCHEMISTRY, SJC, TRICHY</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Metro</Template>
  <TotalTime>454</TotalTime>
  <Words>1549</Words>
  <Application>Microsoft Office PowerPoint</Application>
  <PresentationFormat>On-screen Show (4:3)</PresentationFormat>
  <Paragraphs>145</Paragraphs>
  <Slides>29</Slides>
  <Notes>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29</vt:i4>
      </vt:variant>
    </vt:vector>
  </HeadingPairs>
  <TitlesOfParts>
    <vt:vector size="39" baseType="lpstr">
      <vt:lpstr>Arial</vt:lpstr>
      <vt:lpstr>Bradley Hand ITC</vt:lpstr>
      <vt:lpstr>Calibri</vt:lpstr>
      <vt:lpstr>Centaur</vt:lpstr>
      <vt:lpstr>Consolas</vt:lpstr>
      <vt:lpstr>Corbel</vt:lpstr>
      <vt:lpstr>Wingdings</vt:lpstr>
      <vt:lpstr>Wingdings 2</vt:lpstr>
      <vt:lpstr>Wingdings 3</vt:lpstr>
      <vt:lpstr>Metro</vt:lpstr>
      <vt:lpstr>AVIATION AND DEEP SEA PHYSIOLOGY</vt:lpstr>
      <vt:lpstr>Barometric Pressures at Different Altitudes.</vt:lpstr>
      <vt:lpstr>Alveolar PO2 at Different Elevations</vt:lpstr>
      <vt:lpstr>PowerPoint Presentation</vt:lpstr>
      <vt:lpstr>Carbon Dioxide and Water Vapor Decrease the Alveolar Oxygen.</vt:lpstr>
      <vt:lpstr>PowerPoint Presentation</vt:lpstr>
      <vt:lpstr>Effect of Breathing Pure Oxygen on Alveolar PO2 at Different Altitudes</vt:lpstr>
      <vt:lpstr>PowerPoint Presentation</vt:lpstr>
      <vt:lpstr>Acclimatization to Low PO2</vt:lpstr>
      <vt:lpstr>Natural Acclimatization of Native Human Beings Living at High Altitudes</vt:lpstr>
      <vt:lpstr>PowerPoint Presentation</vt:lpstr>
      <vt:lpstr>PowerPoint Presentation</vt:lpstr>
      <vt:lpstr>PowerPoint Presentation</vt:lpstr>
      <vt:lpstr>Aviation and space physiology</vt:lpstr>
      <vt:lpstr>PowerPoint Presentation</vt:lpstr>
      <vt:lpstr>Protection of the Body Against Centrifugal Acceleratory Forces.</vt:lpstr>
      <vt:lpstr>Effects of Linear Acceleratory Forces on the Body</vt:lpstr>
      <vt:lpstr>Parachuting and deceleration</vt:lpstr>
      <vt:lpstr>Artificial Climate in the Sealed Spacecraft</vt:lpstr>
      <vt:lpstr>Deep sea physiology</vt:lpstr>
      <vt:lpstr>Nitrogen</vt:lpstr>
      <vt:lpstr>PowerPoint Presentation</vt:lpstr>
      <vt:lpstr>Decompression sickness (Bends, Compressed Air Sickness, Caisson Disease, Diver’s Paralysis, Dysbarism</vt:lpstr>
      <vt:lpstr>Decompression table</vt:lpstr>
      <vt:lpstr>Oxygen</vt:lpstr>
      <vt:lpstr>Scuba Diving (Self-Contained Underwater Breathing Apparatus)</vt:lpstr>
      <vt:lpstr>PowerPoint Presentation</vt:lpstr>
      <vt:lpstr>Submarines</vt:lpstr>
      <vt:lpstr>REFERENCE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AVIATION AND DEEP SEA PHYSIOLOGY</dc:title>
  <dc:creator/>
  <cp:lastModifiedBy>VIJI</cp:lastModifiedBy>
  <cp:revision>126</cp:revision>
  <dcterms:created xsi:type="dcterms:W3CDTF">2006-08-16T00:00:00Z</dcterms:created>
  <dcterms:modified xsi:type="dcterms:W3CDTF">2018-07-08T01:06:55Z</dcterms:modified>
</cp:coreProperties>
</file>